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Begrüßung. Worum geht es heute? Jede Präsentation braucht ein Fundament – standardisierte Elemente sind dieses Fundament. → Weiter zum Überblick.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Überblick über die 5 Themenblöcke. Kurz erklären, was die Zuhörer erwartet. → Starten wir mit dem Warum.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3 Hauptargumente für Standardisierung: Zeit, Konsistenz, Recht. Karten zeigen das Prinzip. → Jetzt zu den konkreten Elementen.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Die 8 Elemente als Baukasten vorstellen. Wichtig: nicht alle müssen immer dabei sein – aber sie stehen bereit. → Wie kommen sie in die richtige Reihenfolge?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Der Lebenszyklus einer Präsentation: erst definieren, dann aufbauen. Logo und Fußzeile zuerst – dann Inhalte. → Wie macht Claude das automatisch?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Master-Prompt und Skill als zwei Werkzeuge. Heute beginnen wir mit dem Prompt – der Skill kommt später. → Was läuft heute noch schief?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Fehler benennen ohne zu beschämen – jeder kennt diese Situationen. Lösungen sind alle umsetzbar. → Was nimmst du heute mit?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Call to Action: 3 konkrete Schritte. Nicht mehr. Klar, machbar, heute möglich. Pause machen nach diesem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Kontaktdaten + Disclaimer. Fragen? Gerne jetzt oder per Mail. Danke für die Aufmerksamkeit.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943600" y="365760"/>
            <a:ext cx="274320" cy="274320"/>
          </a:xfrm>
          <a:prstGeom prst="ellipse">
            <a:avLst/>
          </a:prstGeom>
          <a:solidFill>
            <a:srgbClr val="00A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0"/>
            <a:ext cx="53035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Calibri"/>
              </a:rPr>
              <a:t>Standardisierte Elemente
in Präsentationen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834640"/>
            <a:ext cx="5303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>
                <a:solidFill>
                  <a:srgbClr val="00A0DC"/>
                </a:solidFill>
                <a:latin typeface="Calibri"/>
              </a:rPr>
              <a:t>Wie du Zeit sparst und professionell wirkst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657600"/>
            <a:ext cx="5029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888899"/>
                </a:solidFill>
                <a:latin typeface="Calibri"/>
              </a:rPr>
              <a:t>Bernhard Siegfried Laukamp  ·  April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4124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5B99"/>
                </a:solidFill>
                <a:latin typeface="Calibri"/>
              </a:rPr>
              <a:t>Inhalt dieser Präsentation</a:t>
            </a:r>
          </a:p>
        </p:txBody>
      </p:sp>
      <p:sp>
        <p:nvSpPr>
          <p:cNvPr id="3" name="Oval 2"/>
          <p:cNvSpPr/>
          <p:nvPr/>
        </p:nvSpPr>
        <p:spPr>
          <a:xfrm>
            <a:off x="457200" y="1051560"/>
            <a:ext cx="502920" cy="502920"/>
          </a:xfrm>
          <a:prstGeom prst="ellipse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42416"/>
            <a:ext cx="5029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1005840"/>
            <a:ext cx="4572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005B99"/>
                </a:solidFill>
                <a:latin typeface="Calibri"/>
              </a:rPr>
              <a:t>Warum standardisieren?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335024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Die Argumente auf einen Blick</a:t>
            </a:r>
          </a:p>
        </p:txBody>
      </p:sp>
      <p:sp>
        <p:nvSpPr>
          <p:cNvPr id="7" name="Oval 6"/>
          <p:cNvSpPr/>
          <p:nvPr/>
        </p:nvSpPr>
        <p:spPr>
          <a:xfrm>
            <a:off x="457200" y="1801368"/>
            <a:ext cx="502920" cy="502920"/>
          </a:xfrm>
          <a:prstGeom prst="ellipse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792224"/>
            <a:ext cx="5029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1755648"/>
            <a:ext cx="4572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005B99"/>
                </a:solidFill>
                <a:latin typeface="Calibri"/>
              </a:rPr>
              <a:t>Die 8 Standardelemente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84832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Von Logo bis Quellenverzeichnis</a:t>
            </a:r>
          </a:p>
        </p:txBody>
      </p:sp>
      <p:sp>
        <p:nvSpPr>
          <p:cNvPr id="11" name="Oval 10"/>
          <p:cNvSpPr/>
          <p:nvPr/>
        </p:nvSpPr>
        <p:spPr>
          <a:xfrm>
            <a:off x="457200" y="2551176"/>
            <a:ext cx="502920" cy="502920"/>
          </a:xfrm>
          <a:prstGeom prst="ellipse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2542032"/>
            <a:ext cx="5029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505456"/>
            <a:ext cx="4572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005B99"/>
                </a:solidFill>
                <a:latin typeface="Calibri"/>
              </a:rPr>
              <a:t>Reihenfolge &amp; Struktur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283464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Wie alles zusammenspielt</a:t>
            </a:r>
          </a:p>
        </p:txBody>
      </p:sp>
      <p:sp>
        <p:nvSpPr>
          <p:cNvPr id="15" name="Oval 14"/>
          <p:cNvSpPr/>
          <p:nvPr/>
        </p:nvSpPr>
        <p:spPr>
          <a:xfrm>
            <a:off x="457200" y="3300984"/>
            <a:ext cx="502920" cy="502920"/>
          </a:xfrm>
          <a:prstGeom prst="ellipse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" y="3291840"/>
            <a:ext cx="5029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80" y="3255264"/>
            <a:ext cx="4572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005B99"/>
                </a:solidFill>
                <a:latin typeface="Calibri"/>
              </a:rPr>
              <a:t>Master-Prompt &amp; Skill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3584448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KI als Präsentations-Assistent</a:t>
            </a:r>
          </a:p>
        </p:txBody>
      </p:sp>
      <p:sp>
        <p:nvSpPr>
          <p:cNvPr id="19" name="Oval 18"/>
          <p:cNvSpPr/>
          <p:nvPr/>
        </p:nvSpPr>
        <p:spPr>
          <a:xfrm>
            <a:off x="457200" y="4050792"/>
            <a:ext cx="502920" cy="502920"/>
          </a:xfrm>
          <a:prstGeom prst="ellipse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" y="4041648"/>
            <a:ext cx="5029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97280" y="4005072"/>
            <a:ext cx="4572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005B99"/>
                </a:solidFill>
                <a:latin typeface="Calibri"/>
              </a:rPr>
              <a:t>Nächste Schritte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4334256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Was du jetzt tun kannst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" y="4800600"/>
            <a:ext cx="8412480" cy="12700"/>
          </a:xfrm>
          <a:prstGeom prst="rect">
            <a:avLst/>
          </a:prstGeom>
          <a:noFill/>
          <a:ln w="9525">
            <a:solidFill>
              <a:srgbClr val="00A0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65760" y="4828032"/>
            <a:ext cx="5486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888899"/>
                </a:solidFill>
                <a:latin typeface="Calibri"/>
              </a:rPr>
              <a:t>Trainertreffen Deutschland  ·  April 2026  ·  v1.0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20" y="4828032"/>
            <a:ext cx="731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888899"/>
                </a:solidFill>
                <a:latin typeface="Calibri"/>
              </a:rPr>
              <a:t>2 / 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4124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5B99"/>
                </a:solidFill>
                <a:latin typeface="Calibri"/>
              </a:rPr>
              <a:t>Warum standardisieren?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i="1">
                <a:solidFill>
                  <a:srgbClr val="005B99"/>
                </a:solidFill>
                <a:latin typeface="Calibri"/>
              </a:rPr>
              <a:t>Wer einmal definiert, spart bei jeder Präsentation Zeit – und wirkt immer professionell.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645920"/>
            <a:ext cx="265176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65760" y="1645920"/>
            <a:ext cx="2651760" cy="64008"/>
          </a:xfrm>
          <a:prstGeom prst="rect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755648"/>
            <a:ext cx="237744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005B99"/>
                </a:solidFill>
                <a:latin typeface="Calibri"/>
              </a:rPr>
              <a:t>⏱ Zeitersparnis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2148840"/>
            <a:ext cx="2377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00">
                <a:solidFill>
                  <a:srgbClr val="333333"/>
                </a:solidFill>
                <a:latin typeface="Calibri"/>
              </a:rPr>
              <a:t>→ Kein Suchen mehr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333333"/>
                </a:solidFill>
                <a:latin typeface="Calibri"/>
              </a:rPr>
              <a:t>→ Standardtexte fertig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333333"/>
                </a:solidFill>
                <a:latin typeface="Calibri"/>
              </a:rPr>
              <a:t>→ Claude füllt automatisch aus</a:t>
            </a:r>
          </a:p>
        </p:txBody>
      </p:sp>
      <p:sp>
        <p:nvSpPr>
          <p:cNvPr id="8" name="Rectangle 7"/>
          <p:cNvSpPr/>
          <p:nvPr/>
        </p:nvSpPr>
        <p:spPr>
          <a:xfrm>
            <a:off x="3246120" y="1645920"/>
            <a:ext cx="265176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246120" y="1645920"/>
            <a:ext cx="2651760" cy="64008"/>
          </a:xfrm>
          <a:prstGeom prst="rect">
            <a:avLst/>
          </a:prstGeom>
          <a:solidFill>
            <a:srgbClr val="00A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383280" y="1755648"/>
            <a:ext cx="237744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00A0DC"/>
                </a:solidFill>
                <a:latin typeface="Calibri"/>
              </a:rPr>
              <a:t>✅ Konsistenz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3280" y="2148840"/>
            <a:ext cx="2377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00">
                <a:solidFill>
                  <a:srgbClr val="333333"/>
                </a:solidFill>
                <a:latin typeface="Calibri"/>
              </a:rPr>
              <a:t>→ Einheitliches Erscheinungsbild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333333"/>
                </a:solidFill>
                <a:latin typeface="Calibri"/>
              </a:rPr>
              <a:t>→ Gleiche Fußzeile überall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333333"/>
                </a:solidFill>
                <a:latin typeface="Calibri"/>
              </a:rPr>
              <a:t>→ Marke wird erkannt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26480" y="1645920"/>
            <a:ext cx="265176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126480" y="1645920"/>
            <a:ext cx="2651760" cy="64008"/>
          </a:xfrm>
          <a:prstGeom prst="rect">
            <a:avLst/>
          </a:prstGeom>
          <a:solidFill>
            <a:srgbClr val="2E86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63640" y="1755648"/>
            <a:ext cx="237744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2E866A"/>
                </a:solidFill>
                <a:latin typeface="Calibri"/>
              </a:rPr>
              <a:t>🔒 Rechtssicherheit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3640" y="2148840"/>
            <a:ext cx="2377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00">
                <a:solidFill>
                  <a:srgbClr val="333333"/>
                </a:solidFill>
                <a:latin typeface="Calibri"/>
              </a:rPr>
              <a:t>→ Disclaimer immer dabei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333333"/>
                </a:solidFill>
                <a:latin typeface="Calibri"/>
              </a:rPr>
              <a:t>→ Quellennachweis Standard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333333"/>
                </a:solidFill>
                <a:latin typeface="Calibri"/>
              </a:rPr>
              <a:t>→ Keine vergessenen Infos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4800600"/>
            <a:ext cx="8412480" cy="12700"/>
          </a:xfrm>
          <a:prstGeom prst="rect">
            <a:avLst/>
          </a:prstGeom>
          <a:noFill/>
          <a:ln w="9525">
            <a:solidFill>
              <a:srgbClr val="00A0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" y="4828032"/>
            <a:ext cx="5486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888899"/>
                </a:solidFill>
                <a:latin typeface="Calibri"/>
              </a:rPr>
              <a:t>Trainertreffen Deutschland  ·  April 2026  ·  v1.0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6720" y="4828032"/>
            <a:ext cx="731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888899"/>
                </a:solidFill>
                <a:latin typeface="Calibri"/>
              </a:rPr>
              <a:t>3 / 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4124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5B99"/>
                </a:solidFill>
                <a:latin typeface="Calibri"/>
              </a:rPr>
              <a:t>Die 8 Standardelemente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594360" cy="594360"/>
          </a:xfrm>
          <a:prstGeom prst="rect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51560"/>
            <a:ext cx="59436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1560" y="1005840"/>
            <a:ext cx="33832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333333"/>
                </a:solidFill>
                <a:latin typeface="Calibri"/>
              </a:rPr>
              <a:t>Logo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353312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Marke auf jeder Folie</a:t>
            </a:r>
          </a:p>
        </p:txBody>
      </p:sp>
      <p:sp>
        <p:nvSpPr>
          <p:cNvPr id="7" name="Rectangle 6"/>
          <p:cNvSpPr/>
          <p:nvPr/>
        </p:nvSpPr>
        <p:spPr>
          <a:xfrm>
            <a:off x="4663440" y="1051560"/>
            <a:ext cx="594360" cy="594360"/>
          </a:xfrm>
          <a:prstGeom prst="rect">
            <a:avLst/>
          </a:prstGeom>
          <a:solidFill>
            <a:srgbClr val="00A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0" y="1051560"/>
            <a:ext cx="59436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49240" y="1005840"/>
            <a:ext cx="33832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333333"/>
                </a:solidFill>
                <a:latin typeface="Calibri"/>
              </a:rPr>
              <a:t>Titelfolie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49240" y="1353312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Erster Eindruck entscheidet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2011680"/>
            <a:ext cx="594360" cy="594360"/>
          </a:xfrm>
          <a:prstGeom prst="rect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5760" y="2011680"/>
            <a:ext cx="59436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1965960"/>
            <a:ext cx="33832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333333"/>
                </a:solidFill>
                <a:latin typeface="Calibri"/>
              </a:rPr>
              <a:t>Inhaltsverzeichnis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" y="2313432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Ab 8 Folien empfohlen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63440" y="2011680"/>
            <a:ext cx="594360" cy="594360"/>
          </a:xfrm>
          <a:prstGeom prst="rect">
            <a:avLst/>
          </a:prstGeom>
          <a:solidFill>
            <a:srgbClr val="00A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63440" y="2011680"/>
            <a:ext cx="59436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49240" y="1965960"/>
            <a:ext cx="33832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333333"/>
                </a:solidFill>
                <a:latin typeface="Calibri"/>
              </a:rPr>
              <a:t>Fußzeile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49240" y="2313432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Datum, Version, Foliennummer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" y="2971800"/>
            <a:ext cx="594360" cy="594360"/>
          </a:xfrm>
          <a:prstGeom prst="rect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2971800"/>
            <a:ext cx="59436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2926080"/>
            <a:ext cx="33832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333333"/>
                </a:solidFill>
                <a:latin typeface="Calibri"/>
              </a:rPr>
              <a:t>Sprechernotizen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" y="3273552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Automatisch von Claude erstellt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663440" y="2971800"/>
            <a:ext cx="594360" cy="594360"/>
          </a:xfrm>
          <a:prstGeom prst="rect">
            <a:avLst/>
          </a:prstGeom>
          <a:solidFill>
            <a:srgbClr val="00A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663440" y="2971800"/>
            <a:ext cx="59436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49240" y="2926080"/>
            <a:ext cx="33832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333333"/>
                </a:solidFill>
                <a:latin typeface="Calibri"/>
              </a:rPr>
              <a:t>Schlussfolie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49240" y="3273552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Call to Action, nicht nur Danke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" y="3931920"/>
            <a:ext cx="594360" cy="594360"/>
          </a:xfrm>
          <a:prstGeom prst="rect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65760" y="3931920"/>
            <a:ext cx="59436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51560" y="3886200"/>
            <a:ext cx="33832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333333"/>
                </a:solidFill>
                <a:latin typeface="Calibri"/>
              </a:rPr>
              <a:t>Kontaktfolie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1560" y="4233672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Kontakthürde auf null senken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63440" y="3931920"/>
            <a:ext cx="594360" cy="594360"/>
          </a:xfrm>
          <a:prstGeom prst="rect">
            <a:avLst/>
          </a:prstGeom>
          <a:solidFill>
            <a:srgbClr val="00A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663440" y="3931920"/>
            <a:ext cx="59436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49240" y="3886200"/>
            <a:ext cx="33832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333333"/>
                </a:solidFill>
                <a:latin typeface="Calibri"/>
              </a:rPr>
              <a:t>Quellenverzeichnis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49240" y="4233672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Glaubwürdigkeit &amp; Rechtssicherheit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5760" y="4800600"/>
            <a:ext cx="8412480" cy="12700"/>
          </a:xfrm>
          <a:prstGeom prst="rect">
            <a:avLst/>
          </a:prstGeom>
          <a:noFill/>
          <a:ln w="9525">
            <a:solidFill>
              <a:srgbClr val="00A0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65760" y="4828032"/>
            <a:ext cx="5486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888899"/>
                </a:solidFill>
                <a:latin typeface="Calibri"/>
              </a:rPr>
              <a:t>Trainertreffen Deutschland  ·  April 2026  ·  v1.0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046720" y="4828032"/>
            <a:ext cx="731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888899"/>
                </a:solidFill>
                <a:latin typeface="Calibri"/>
              </a:rPr>
              <a:t>4 / 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4124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5B99"/>
                </a:solidFill>
                <a:latin typeface="Calibri"/>
              </a:rPr>
              <a:t>Reihenfolge im Lebenszyklus der Präsentation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188720"/>
            <a:ext cx="1965960" cy="3200400"/>
          </a:xfrm>
          <a:prstGeom prst="rect">
            <a:avLst/>
          </a:prstGeom>
          <a:solidFill>
            <a:srgbClr val="FFFFFF"/>
          </a:solidFill>
          <a:ln>
            <a:solidFill>
              <a:srgbClr val="DDE8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365760" y="1188720"/>
            <a:ext cx="1965960" cy="502920"/>
          </a:xfrm>
          <a:prstGeom prst="rect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252728"/>
            <a:ext cx="17830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1. Definieren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783080"/>
            <a:ext cx="1691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333333"/>
                </a:solidFill>
                <a:latin typeface="Calibri"/>
              </a:rPr>
              <a:t>→ Logo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2377440"/>
            <a:ext cx="1691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333333"/>
                </a:solidFill>
                <a:latin typeface="Calibri"/>
              </a:rPr>
              <a:t>→ Fußzeile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2971800"/>
            <a:ext cx="1691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333333"/>
                </a:solidFill>
                <a:latin typeface="Calibri"/>
              </a:rPr>
              <a:t>→ Template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3566160"/>
            <a:ext cx="1691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333333"/>
                </a:solidFill>
                <a:latin typeface="Calibri"/>
              </a:rPr>
              <a:t>→ Farbschema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50008" y="2651760"/>
            <a:ext cx="164592" cy="25400"/>
          </a:xfrm>
          <a:prstGeom prst="rect">
            <a:avLst/>
          </a:prstGeom>
          <a:solidFill>
            <a:srgbClr val="8888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42032" y="1188720"/>
            <a:ext cx="1965960" cy="3200400"/>
          </a:xfrm>
          <a:prstGeom prst="rect">
            <a:avLst/>
          </a:prstGeom>
          <a:solidFill>
            <a:srgbClr val="FFFFFF"/>
          </a:solidFill>
          <a:ln>
            <a:solidFill>
              <a:srgbClr val="DDE8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542032" y="1188720"/>
            <a:ext cx="1965960" cy="502920"/>
          </a:xfrm>
          <a:prstGeom prst="rect">
            <a:avLst/>
          </a:prstGeom>
          <a:solidFill>
            <a:srgbClr val="00A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633472" y="1252728"/>
            <a:ext cx="17830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2. Eröffnen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79192" y="1783080"/>
            <a:ext cx="1691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333333"/>
                </a:solidFill>
                <a:latin typeface="Calibri"/>
              </a:rPr>
              <a:t>→ Titelfolie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79192" y="2377440"/>
            <a:ext cx="1691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333333"/>
                </a:solidFill>
                <a:latin typeface="Calibri"/>
              </a:rPr>
              <a:t>→ Inhaltsverzeichnis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26280" y="2651760"/>
            <a:ext cx="164592" cy="25400"/>
          </a:xfrm>
          <a:prstGeom prst="rect">
            <a:avLst/>
          </a:prstGeom>
          <a:solidFill>
            <a:srgbClr val="8888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718304" y="1188720"/>
            <a:ext cx="1965960" cy="3200400"/>
          </a:xfrm>
          <a:prstGeom prst="rect">
            <a:avLst/>
          </a:prstGeom>
          <a:solidFill>
            <a:srgbClr val="FFFFFF"/>
          </a:solidFill>
          <a:ln>
            <a:solidFill>
              <a:srgbClr val="DDE8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718304" y="1188720"/>
            <a:ext cx="1965960" cy="502920"/>
          </a:xfrm>
          <a:prstGeom prst="rect">
            <a:avLst/>
          </a:prstGeom>
          <a:solidFill>
            <a:srgbClr val="2E86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809744" y="1252728"/>
            <a:ext cx="17830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3. Präsentieren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55464" y="1783080"/>
            <a:ext cx="1691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333333"/>
                </a:solidFill>
                <a:latin typeface="Calibri"/>
              </a:rPr>
              <a:t>→ Inhaltsfolien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55464" y="2377440"/>
            <a:ext cx="1691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333333"/>
                </a:solidFill>
                <a:latin typeface="Calibri"/>
              </a:rPr>
              <a:t>→ Sprechernotizen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702552" y="2651760"/>
            <a:ext cx="164592" cy="25400"/>
          </a:xfrm>
          <a:prstGeom prst="rect">
            <a:avLst/>
          </a:prstGeom>
          <a:solidFill>
            <a:srgbClr val="8888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894576" y="1188720"/>
            <a:ext cx="1965960" cy="3200400"/>
          </a:xfrm>
          <a:prstGeom prst="rect">
            <a:avLst/>
          </a:prstGeom>
          <a:solidFill>
            <a:srgbClr val="FFFFFF"/>
          </a:solidFill>
          <a:ln>
            <a:solidFill>
              <a:srgbClr val="DDE8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894576" y="1188720"/>
            <a:ext cx="1965960" cy="502920"/>
          </a:xfrm>
          <a:prstGeom prst="rect">
            <a:avLst/>
          </a:prstGeom>
          <a:solidFill>
            <a:srgbClr val="E87C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986016" y="1252728"/>
            <a:ext cx="17830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4. Abschließen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031736" y="1783080"/>
            <a:ext cx="1691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333333"/>
                </a:solidFill>
                <a:latin typeface="Calibri"/>
              </a:rPr>
              <a:t>→ Quellenverzeichnis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031736" y="2377440"/>
            <a:ext cx="1691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333333"/>
                </a:solidFill>
                <a:latin typeface="Calibri"/>
              </a:rPr>
              <a:t>→ Kontaktfolie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31736" y="2971800"/>
            <a:ext cx="1691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333333"/>
                </a:solidFill>
                <a:latin typeface="Calibri"/>
              </a:rPr>
              <a:t>→ Schlussfolie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" y="4800600"/>
            <a:ext cx="8412480" cy="12700"/>
          </a:xfrm>
          <a:prstGeom prst="rect">
            <a:avLst/>
          </a:prstGeom>
          <a:noFill/>
          <a:ln w="9525">
            <a:solidFill>
              <a:srgbClr val="00A0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65760" y="4828032"/>
            <a:ext cx="5486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888899"/>
                </a:solidFill>
                <a:latin typeface="Calibri"/>
              </a:rPr>
              <a:t>Trainertreffen Deutschland  ·  April 2026  ·  v1.0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46720" y="4828032"/>
            <a:ext cx="731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888899"/>
                </a:solidFill>
                <a:latin typeface="Calibri"/>
              </a:rPr>
              <a:t>5 / 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4124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5B99"/>
                </a:solidFill>
                <a:latin typeface="Calibri"/>
              </a:rPr>
              <a:t>Master-Prompt &amp; Skill: KI als Assistent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05840"/>
            <a:ext cx="4023360" cy="457200"/>
          </a:xfrm>
          <a:prstGeom prst="rect">
            <a:avLst/>
          </a:prstGeom>
          <a:solidFill>
            <a:srgbClr val="005B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33271"/>
            <a:ext cx="384048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FFFFF"/>
                </a:solidFill>
                <a:latin typeface="Calibri"/>
              </a:rPr>
              <a:t>Master-Prompt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57276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005B99"/>
                </a:solidFill>
                <a:latin typeface="Calibri"/>
              </a:rPr>
              <a:t>● </a:t>
            </a:r>
            <a:r>
              <a:rPr sz="1400">
                <a:solidFill>
                  <a:srgbClr val="333333"/>
                </a:solidFill>
                <a:latin typeface="Calibri"/>
              </a:rPr>
              <a:t>Persönliche Daten zentral hinterlegt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16712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005B99"/>
                </a:solidFill>
                <a:latin typeface="Calibri"/>
              </a:rPr>
              <a:t>● </a:t>
            </a:r>
            <a:r>
              <a:rPr sz="1400">
                <a:solidFill>
                  <a:srgbClr val="333333"/>
                </a:solidFill>
                <a:latin typeface="Calibri"/>
              </a:rPr>
              <a:t>Designregeln klar definiert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6148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005B99"/>
                </a:solidFill>
                <a:latin typeface="Calibri"/>
              </a:rPr>
              <a:t>● </a:t>
            </a:r>
            <a:r>
              <a:rPr sz="1400">
                <a:solidFill>
                  <a:srgbClr val="333333"/>
                </a:solidFill>
                <a:latin typeface="Calibri"/>
              </a:rPr>
              <a:t>Szenario A: Bestehende PPT umbauen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35584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005B99"/>
                </a:solidFill>
                <a:latin typeface="Calibri"/>
              </a:rPr>
              <a:t>● </a:t>
            </a:r>
            <a:r>
              <a:rPr sz="1400">
                <a:solidFill>
                  <a:srgbClr val="333333"/>
                </a:solidFill>
                <a:latin typeface="Calibri"/>
              </a:rPr>
              <a:t>Szenario B: Aus Content neu erstellen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95020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005B99"/>
                </a:solidFill>
                <a:latin typeface="Calibri"/>
              </a:rPr>
              <a:t>● </a:t>
            </a:r>
            <a:r>
              <a:rPr sz="1400">
                <a:solidFill>
                  <a:srgbClr val="333333"/>
                </a:solidFill>
                <a:latin typeface="Calibri"/>
              </a:rPr>
              <a:t>In Claude-Projekt hinterlegen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09160" y="1005840"/>
            <a:ext cx="4023360" cy="457200"/>
          </a:xfrm>
          <a:prstGeom prst="rect">
            <a:avLst/>
          </a:prstGeom>
          <a:solidFill>
            <a:srgbClr val="00A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00600" y="1033271"/>
            <a:ext cx="384048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FFFFF"/>
                </a:solidFill>
                <a:latin typeface="Calibri"/>
              </a:rPr>
              <a:t>PPTX-Skill (später)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00600" y="157276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00A0DC"/>
                </a:solidFill>
                <a:latin typeface="Calibri"/>
              </a:rPr>
              <a:t>● </a:t>
            </a:r>
            <a:r>
              <a:rPr sz="1400">
                <a:solidFill>
                  <a:srgbClr val="333333"/>
                </a:solidFill>
                <a:latin typeface="Calibri"/>
              </a:rPr>
              <a:t>Feste Regeln für Strukturierung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00600" y="216712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00A0DC"/>
                </a:solidFill>
                <a:latin typeface="Calibri"/>
              </a:rPr>
              <a:t>● </a:t>
            </a:r>
            <a:r>
              <a:rPr sz="1400">
                <a:solidFill>
                  <a:srgbClr val="333333"/>
                </a:solidFill>
                <a:latin typeface="Calibri"/>
              </a:rPr>
              <a:t>Claude liest vor jeder PPT automatisch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276148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00A0DC"/>
                </a:solidFill>
                <a:latin typeface="Calibri"/>
              </a:rPr>
              <a:t>● </a:t>
            </a:r>
            <a:r>
              <a:rPr sz="1400">
                <a:solidFill>
                  <a:srgbClr val="333333"/>
                </a:solidFill>
                <a:latin typeface="Calibri"/>
              </a:rPr>
              <a:t>Konsistente Ergebnisse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00600" y="335584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00A0DC"/>
                </a:solidFill>
                <a:latin typeface="Calibri"/>
              </a:rPr>
              <a:t>● </a:t>
            </a:r>
            <a:r>
              <a:rPr sz="1400">
                <a:solidFill>
                  <a:srgbClr val="333333"/>
                </a:solidFill>
                <a:latin typeface="Calibri"/>
              </a:rPr>
              <a:t>Erweiterbar jederzeit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00600" y="395020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00A0DC"/>
                </a:solidFill>
                <a:latin typeface="Calibri"/>
              </a:rPr>
              <a:t>● </a:t>
            </a:r>
            <a:r>
              <a:rPr sz="1400">
                <a:solidFill>
                  <a:srgbClr val="333333"/>
                </a:solidFill>
                <a:latin typeface="Calibri"/>
              </a:rPr>
              <a:t>Kombination mit Master-Prompt ideal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4800600"/>
            <a:ext cx="8412480" cy="12700"/>
          </a:xfrm>
          <a:prstGeom prst="rect">
            <a:avLst/>
          </a:prstGeom>
          <a:noFill/>
          <a:ln w="9525">
            <a:solidFill>
              <a:srgbClr val="00A0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5760" y="4828032"/>
            <a:ext cx="5486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888899"/>
                </a:solidFill>
                <a:latin typeface="Calibri"/>
              </a:rPr>
              <a:t>Trainertreffen Deutschland  ·  April 2026  ·  v1.0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46720" y="4828032"/>
            <a:ext cx="731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888899"/>
                </a:solidFill>
                <a:latin typeface="Calibri"/>
              </a:rPr>
              <a:t>6 / 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4124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5B99"/>
                </a:solidFill>
                <a:latin typeface="Calibri"/>
              </a:rPr>
              <a:t>Die häufigsten Fehler – und wie du sie vermeidest</a:t>
            </a:r>
          </a:p>
        </p:txBody>
      </p:sp>
      <p:sp>
        <p:nvSpPr>
          <p:cNvPr id="3" name="Oval 2"/>
          <p:cNvSpPr/>
          <p:nvPr/>
        </p:nvSpPr>
        <p:spPr>
          <a:xfrm>
            <a:off x="365760" y="1106424"/>
            <a:ext cx="384048" cy="384048"/>
          </a:xfrm>
          <a:prstGeom prst="ellipse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88136"/>
            <a:ext cx="384048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051560"/>
            <a:ext cx="34747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C03030"/>
                </a:solidFill>
                <a:latin typeface="Calibri"/>
              </a:rPr>
              <a:t>Kein Datum auf der Titelfolie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1078992"/>
            <a:ext cx="420624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2E866A"/>
                </a:solidFill>
                <a:latin typeface="Calibri"/>
              </a:rPr>
              <a:t>→ Wirkt zeitlos = unprofessionell. Immer Datum angeben.</a:t>
            </a:r>
          </a:p>
        </p:txBody>
      </p:sp>
      <p:sp>
        <p:nvSpPr>
          <p:cNvPr id="7" name="Oval 6"/>
          <p:cNvSpPr/>
          <p:nvPr/>
        </p:nvSpPr>
        <p:spPr>
          <a:xfrm>
            <a:off x="365760" y="1865376"/>
            <a:ext cx="384048" cy="384048"/>
          </a:xfrm>
          <a:prstGeom prst="ellipse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1847088"/>
            <a:ext cx="384048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1810512"/>
            <a:ext cx="34747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C03030"/>
                </a:solidFill>
                <a:latin typeface="Calibri"/>
              </a:rPr>
              <a:t>Logo fehlt auf einzelnen Folien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1837944"/>
            <a:ext cx="420624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2E866A"/>
                </a:solidFill>
                <a:latin typeface="Calibri"/>
              </a:rPr>
              <a:t>→ Inkonsistenz zerstört den Markeneindruck.</a:t>
            </a:r>
          </a:p>
        </p:txBody>
      </p:sp>
      <p:sp>
        <p:nvSpPr>
          <p:cNvPr id="11" name="Oval 10"/>
          <p:cNvSpPr/>
          <p:nvPr/>
        </p:nvSpPr>
        <p:spPr>
          <a:xfrm>
            <a:off x="365760" y="2624327"/>
            <a:ext cx="384048" cy="384048"/>
          </a:xfrm>
          <a:prstGeom prst="ellipse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5760" y="2606039"/>
            <a:ext cx="384048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2569463"/>
            <a:ext cx="34747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C03030"/>
                </a:solidFill>
                <a:latin typeface="Calibri"/>
              </a:rPr>
              <a:t>Quellenangaben bei Bildern fehlen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596895"/>
            <a:ext cx="420624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2E866A"/>
                </a:solidFill>
                <a:latin typeface="Calibri"/>
              </a:rPr>
              <a:t>→ Urheberrecht! Immer Bildquelle angeben.</a:t>
            </a:r>
          </a:p>
        </p:txBody>
      </p:sp>
      <p:sp>
        <p:nvSpPr>
          <p:cNvPr id="15" name="Oval 14"/>
          <p:cNvSpPr/>
          <p:nvPr/>
        </p:nvSpPr>
        <p:spPr>
          <a:xfrm>
            <a:off x="365760" y="3383279"/>
            <a:ext cx="384048" cy="384048"/>
          </a:xfrm>
          <a:prstGeom prst="ellipse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5760" y="3364991"/>
            <a:ext cx="384048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3328415"/>
            <a:ext cx="34747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C03030"/>
                </a:solidFill>
                <a:latin typeface="Calibri"/>
              </a:rPr>
              <a:t>Call to Action fehlt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3355847"/>
            <a:ext cx="420624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2E866A"/>
                </a:solidFill>
                <a:latin typeface="Calibri"/>
              </a:rPr>
              <a:t>→ Schlussfolie verschenkt die Chance zum Impuls.</a:t>
            </a:r>
          </a:p>
        </p:txBody>
      </p:sp>
      <p:sp>
        <p:nvSpPr>
          <p:cNvPr id="19" name="Oval 18"/>
          <p:cNvSpPr/>
          <p:nvPr/>
        </p:nvSpPr>
        <p:spPr>
          <a:xfrm>
            <a:off x="365760" y="4142232"/>
            <a:ext cx="384048" cy="384048"/>
          </a:xfrm>
          <a:prstGeom prst="ellipse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4123944"/>
            <a:ext cx="384048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87368"/>
            <a:ext cx="34747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C03030"/>
                </a:solidFill>
                <a:latin typeface="Calibri"/>
              </a:rPr>
              <a:t>Disclaimer zu klein oder fehlend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0" y="4114800"/>
            <a:ext cx="420624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2E866A"/>
                </a:solidFill>
                <a:latin typeface="Calibri"/>
              </a:rPr>
              <a:t>→ Rechtssicherheit ist kein Schmuck – sie ist Pflicht.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" y="4800600"/>
            <a:ext cx="8412480" cy="12700"/>
          </a:xfrm>
          <a:prstGeom prst="rect">
            <a:avLst/>
          </a:prstGeom>
          <a:noFill/>
          <a:ln w="9525">
            <a:solidFill>
              <a:srgbClr val="00A0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65760" y="4828032"/>
            <a:ext cx="5486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888899"/>
                </a:solidFill>
                <a:latin typeface="Calibri"/>
              </a:rPr>
              <a:t>Trainertreffen Deutschland  ·  April 2026  ·  v1.0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20" y="4828032"/>
            <a:ext cx="731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888899"/>
                </a:solidFill>
                <a:latin typeface="Calibri"/>
              </a:rPr>
              <a:t>7 / 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0A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1188720"/>
            <a:ext cx="7498079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FFFF"/>
                </a:solidFill>
                <a:latin typeface="Calibri"/>
              </a:rPr>
              <a:t>Deine nächsten 3 Schritte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286000"/>
            <a:ext cx="7772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>
                <a:solidFill>
                  <a:srgbClr val="00A0DC"/>
                </a:solidFill>
                <a:latin typeface="Calibri"/>
              </a:rPr>
              <a:t>1 · Farbschema definieren – Farben von trainertreffen.de als Hex-Werte übernehmen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035808"/>
            <a:ext cx="7772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>
                <a:solidFill>
                  <a:srgbClr val="CCDDEE"/>
                </a:solidFill>
                <a:latin typeface="Calibri"/>
              </a:rPr>
              <a:t>2 · Master-Prompt in dein Claude-Projekt einfügen (Projekteinstellungen → Wissen)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3785615"/>
            <a:ext cx="7772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>
                <a:solidFill>
                  <a:srgbClr val="CCDDEE"/>
                </a:solidFill>
                <a:latin typeface="Calibri"/>
              </a:rPr>
              <a:t>3 · Erste Test-PPT erstellen – einfach ein Thema eingeben und Claude arbeiten lassen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4124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5B99"/>
                </a:solidFill>
                <a:latin typeface="Calibri"/>
              </a:rPr>
              <a:t>Kontakt &amp; Rechtliches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914400"/>
            <a:ext cx="8229600" cy="19050"/>
          </a:xfrm>
          <a:prstGeom prst="rect">
            <a:avLst/>
          </a:prstGeom>
          <a:solidFill>
            <a:srgbClr val="00A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51560"/>
            <a:ext cx="548640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005B99"/>
                </a:solidFill>
                <a:latin typeface="Calibri"/>
              </a:rPr>
              <a:t>Bernhard Siegfried Laukamp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435607"/>
            <a:ext cx="548640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333333"/>
                </a:solidFill>
                <a:latin typeface="Calibri"/>
              </a:rPr>
              <a:t>Trainertreffen Deutschland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819655"/>
            <a:ext cx="548640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333333"/>
                </a:solidFill>
                <a:latin typeface="Calibri"/>
              </a:rPr>
              <a:t>Sohlweg 38  ·  30880 Laatzen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203704"/>
            <a:ext cx="548640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333333"/>
                </a:solidFill>
                <a:latin typeface="Calibri"/>
              </a:rPr>
              <a:t>Tel.: +49 (0)5102 – 931 96 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587752"/>
            <a:ext cx="548640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333333"/>
                </a:solidFill>
                <a:latin typeface="Calibri"/>
              </a:rPr>
              <a:t>leiter@trainertreffen.de  ·  www.trainertreffen.de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200400"/>
            <a:ext cx="8229600" cy="1371600"/>
          </a:xfrm>
          <a:prstGeom prst="rect">
            <a:avLst/>
          </a:prstGeom>
          <a:solidFill>
            <a:srgbClr val="E8F0F8"/>
          </a:solidFill>
          <a:ln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310128"/>
            <a:ext cx="786384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>
                <a:solidFill>
                  <a:srgbClr val="888899"/>
                </a:solidFill>
                <a:latin typeface="Calibri"/>
              </a:rPr>
              <a:t>Disclaimer: Diese Präsentation wurde mit Unterstützung von Künstlicher Intelligenz (Claude, Anthropic) erstellt. Die inhaltliche Verantwortung liegt beim Herausgeber. Irrtümer vorbehalten.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4800600"/>
            <a:ext cx="8412480" cy="12700"/>
          </a:xfrm>
          <a:prstGeom prst="rect">
            <a:avLst/>
          </a:prstGeom>
          <a:noFill/>
          <a:ln w="9525">
            <a:solidFill>
              <a:srgbClr val="00A0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5760" y="4828032"/>
            <a:ext cx="5486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888899"/>
                </a:solidFill>
                <a:latin typeface="Calibri"/>
              </a:rPr>
              <a:t>Trainertreffen Deutschland  ·  April 2026  ·  v1.0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46720" y="4828032"/>
            <a:ext cx="731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888899"/>
                </a:solidFill>
                <a:latin typeface="Calibri"/>
              </a:rPr>
              <a:t>9 /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