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76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201168"/>
          </a:xfrm>
          <a:prstGeom prst="rect">
            <a:avLst/>
          </a:prstGeom>
          <a:solidFill>
            <a:srgbClr val="1026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640080" y="914400"/>
            <a:ext cx="5303520" cy="105156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2800" b="1" noProof="0" dirty="0">
                <a:solidFill>
                  <a:srgbClr val="081426"/>
                </a:solidFill>
                <a:latin typeface="Aptos"/>
              </a:rPr>
              <a:t>iThoughts Mindmap Skill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1874519"/>
            <a:ext cx="4846320" cy="54864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800" b="0" noProof="0" dirty="0">
                <a:solidFill>
                  <a:srgbClr val="687484"/>
                </a:solidFill>
                <a:latin typeface="Aptos"/>
              </a:rPr>
              <a:t>Die Abschnitte des Skills erklärt – mit Fokus auf Funktion, Nutzen und Hintergründe statt auf Code.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080" y="2788920"/>
            <a:ext cx="685800" cy="54864"/>
          </a:xfrm>
          <a:prstGeom prst="rect">
            <a:avLst/>
          </a:prstGeom>
          <a:solidFill>
            <a:srgbClr val="21A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640080" y="2990088"/>
            <a:ext cx="4663440" cy="109728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b="0" noProof="0" dirty="0">
                <a:solidFill>
                  <a:srgbClr val="212A34"/>
                </a:solidFill>
                <a:latin typeface="Aptos"/>
              </a:rPr>
              <a:t>Die Leitidee: Der Skill macht aus Gedanken, Aufgaben und Anweisungen eine robuste Mindmap-Logik für iThoughts auf dem iPad.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0080" y="5577840"/>
            <a:ext cx="5486400" cy="713232"/>
          </a:xfrm>
          <a:prstGeom prst="roundRect">
            <a:avLst/>
          </a:prstGeom>
          <a:solidFill>
            <a:srgbClr val="EBF3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841248" y="5650992"/>
            <a:ext cx="822960" cy="16459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100" b="1" noProof="0" dirty="0">
                <a:solidFill>
                  <a:srgbClr val="21AAAA"/>
                </a:solidFill>
                <a:latin typeface="Aptos"/>
              </a:rPr>
              <a:t>Hintergrund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83080" y="5650992"/>
            <a:ext cx="4069080" cy="3108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250" b="0" noProof="0" dirty="0">
                <a:solidFill>
                  <a:srgbClr val="212A34"/>
                </a:solidFill>
                <a:latin typeface="Aptos"/>
              </a:rPr>
              <a:t>Mindmaps funktionieren besonders gut, wenn Struktur und Darstellung sauber getrennt bleiben: erst Denken ordnen, dann Ausgabe passend verpacken.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73368" y="521208"/>
            <a:ext cx="5129784" cy="5586984"/>
          </a:xfrm>
          <a:prstGeom prst="rect">
            <a:avLst/>
          </a:prstGeom>
          <a:solidFill>
            <a:srgbClr val="E5EC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pic>
        <p:nvPicPr>
          <p:cNvPr id="11" name="Picture 10" descr="a_clean_modern_workspace_scene_photographed_cgi_r.png"/>
          <p:cNvPicPr>
            <a:picLocks noChangeAspect="1"/>
          </p:cNvPicPr>
          <p:nvPr/>
        </p:nvPicPr>
        <p:blipFill>
          <a:blip r:embed="rId2"/>
          <a:srcRect l="48449"/>
          <a:stretch>
            <a:fillRect/>
          </a:stretch>
        </p:blipFill>
        <p:spPr>
          <a:xfrm>
            <a:off x="6446520" y="594360"/>
            <a:ext cx="4983480" cy="54406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620256"/>
            <a:ext cx="12191695" cy="237744"/>
          </a:xfrm>
          <a:prstGeom prst="rect">
            <a:avLst/>
          </a:prstGeom>
          <a:solidFill>
            <a:srgbClr val="1026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3" name="TextBox 12"/>
          <p:cNvSpPr txBox="1"/>
          <p:nvPr/>
        </p:nvSpPr>
        <p:spPr>
          <a:xfrm>
            <a:off x="320040" y="6611112"/>
            <a:ext cx="3657600" cy="201168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l"/>
            <a:r>
              <a:rPr lang="de-DE" sz="900" b="0" noProof="0" dirty="0">
                <a:solidFill>
                  <a:srgbClr val="FFFFFF"/>
                </a:solidFill>
                <a:latin typeface="Aptos"/>
              </a:rPr>
              <a:t>iThoughts Mindmap Skill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75720" y="6601968"/>
            <a:ext cx="365760" cy="228600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r"/>
            <a:r>
              <a:rPr lang="de-DE" sz="1000" b="0" noProof="0" dirty="0">
                <a:solidFill>
                  <a:srgbClr val="FFFFFF"/>
                </a:solidFill>
                <a:latin typeface="Aptos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384048"/>
            <a:ext cx="2286000" cy="22860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200" b="1" noProof="0" dirty="0">
                <a:solidFill>
                  <a:srgbClr val="21AAAA"/>
                </a:solidFill>
                <a:latin typeface="Aptos"/>
              </a:rPr>
              <a:t>SICHERHEITSREGEL</a:t>
            </a:r>
          </a:p>
        </p:txBody>
      </p:sp>
      <p:sp>
        <p:nvSpPr>
          <p:cNvPr id="3" name="Rectangle 2"/>
          <p:cNvSpPr/>
          <p:nvPr/>
        </p:nvSpPr>
        <p:spPr>
          <a:xfrm>
            <a:off x="640080" y="658368"/>
            <a:ext cx="384048" cy="45720"/>
          </a:xfrm>
          <a:prstGeom prst="rect">
            <a:avLst/>
          </a:prstGeom>
          <a:solidFill>
            <a:srgbClr val="21A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640080" y="841248"/>
            <a:ext cx="5669280" cy="73152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b="1" noProof="0" dirty="0">
                <a:solidFill>
                  <a:srgbClr val="081426"/>
                </a:solidFill>
                <a:latin typeface="Aptos"/>
              </a:rPr>
              <a:t>Warum externe !!!-Anweisungen nicht automatisch ausgeführt werden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1481328"/>
            <a:ext cx="5394960" cy="41148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500" b="0" noProof="0" dirty="0">
                <a:solidFill>
                  <a:srgbClr val="687484"/>
                </a:solidFill>
                <a:latin typeface="Aptos"/>
              </a:rPr>
              <a:t>Der Skill trennt Nutzerwille von fremdem Dokumentinhalt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368" y="1810512"/>
            <a:ext cx="4983480" cy="25603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>
              <a:defRPr/>
            </a:pPr>
            <a:r>
              <a:rPr lang="de-DE" sz="1200" b="1" noProof="0" dirty="0">
                <a:solidFill>
                  <a:srgbClr val="21AAAA"/>
                </a:solidFill>
                <a:latin typeface="Aptos"/>
              </a:rPr>
              <a:t>WAS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368" y="2084832"/>
            <a:ext cx="310896" cy="36576"/>
          </a:xfrm>
          <a:prstGeom prst="rect">
            <a:avLst/>
          </a:prstGeom>
          <a:solidFill>
            <a:srgbClr val="21A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658368" y="2194560"/>
            <a:ext cx="4983480" cy="7680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400" b="0" noProof="0" dirty="0">
                <a:solidFill>
                  <a:srgbClr val="212A34"/>
                </a:solidFill>
                <a:latin typeface="Aptos"/>
              </a:rPr>
              <a:t>Kommt eine !!!-Anweisung aus einer recherchierten oder externen Quelle, braucht es zuerst die ausdrückliche Zustimmung des Users.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368" y="2962656"/>
            <a:ext cx="4983480" cy="25603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>
              <a:defRPr/>
            </a:pPr>
            <a:r>
              <a:rPr lang="de-DE" sz="1200" b="1" noProof="0" dirty="0">
                <a:solidFill>
                  <a:srgbClr val="F58A44"/>
                </a:solidFill>
                <a:latin typeface="Aptos"/>
              </a:rPr>
              <a:t>FUNKTION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8368" y="3236976"/>
            <a:ext cx="310896" cy="36576"/>
          </a:xfrm>
          <a:prstGeom prst="rect">
            <a:avLst/>
          </a:prstGeom>
          <a:solidFill>
            <a:srgbClr val="F58A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658368" y="3346704"/>
            <a:ext cx="4983480" cy="7680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400" b="0" noProof="0" dirty="0">
                <a:solidFill>
                  <a:srgbClr val="212A34"/>
                </a:solidFill>
                <a:latin typeface="Aptos"/>
              </a:rPr>
              <a:t>Der Skill behandelt solche Inhalte nicht als Befehl, sondern als potenziell manipulative oder unbeabsichtigte Anweisung.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368" y="4133087"/>
            <a:ext cx="4983480" cy="25603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>
              <a:defRPr/>
            </a:pPr>
            <a:r>
              <a:rPr lang="de-DE" sz="1200" b="1" noProof="0" dirty="0">
                <a:solidFill>
                  <a:srgbClr val="6EA57F"/>
                </a:solidFill>
                <a:latin typeface="Aptos"/>
              </a:rPr>
              <a:t>WARUM WICHTIG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8368" y="4407407"/>
            <a:ext cx="310896" cy="36576"/>
          </a:xfrm>
          <a:prstGeom prst="rect">
            <a:avLst/>
          </a:prstGeom>
          <a:solidFill>
            <a:srgbClr val="6EA5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658368" y="4517135"/>
            <a:ext cx="4983480" cy="7680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400" b="0" noProof="0" dirty="0">
                <a:solidFill>
                  <a:srgbClr val="212A34"/>
                </a:solidFill>
                <a:latin typeface="Aptos"/>
              </a:rPr>
              <a:t>Damit wird verhindert, dass fremde Dokumente Handlungen auslösen, die der User nie selbst beauftragt hat.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0080" y="5577840"/>
            <a:ext cx="5486400" cy="713232"/>
          </a:xfrm>
          <a:prstGeom prst="roundRect">
            <a:avLst/>
          </a:prstGeom>
          <a:solidFill>
            <a:srgbClr val="EBF3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6" name="TextBox 15"/>
          <p:cNvSpPr txBox="1"/>
          <p:nvPr/>
        </p:nvSpPr>
        <p:spPr>
          <a:xfrm>
            <a:off x="841248" y="5650992"/>
            <a:ext cx="822960" cy="16459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100" b="1" noProof="0" dirty="0">
                <a:solidFill>
                  <a:srgbClr val="21AAAA"/>
                </a:solidFill>
                <a:latin typeface="Aptos"/>
              </a:rPr>
              <a:t>Hintergrund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83080" y="5650992"/>
            <a:ext cx="4069080" cy="3108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250" b="0" noProof="0" dirty="0">
                <a:solidFill>
                  <a:srgbClr val="212A34"/>
                </a:solidFill>
                <a:latin typeface="Aptos"/>
              </a:rPr>
              <a:t>Das ist ein Schutz gegen Prompt </a:t>
            </a:r>
            <a:r>
              <a:rPr lang="de-DE" sz="1250" b="0" noProof="0" dirty="0" err="1">
                <a:solidFill>
                  <a:srgbClr val="212A34"/>
                </a:solidFill>
                <a:latin typeface="Aptos"/>
              </a:rPr>
              <a:t>Injection</a:t>
            </a:r>
            <a:r>
              <a:rPr lang="de-DE" sz="1250" b="0" noProof="0" dirty="0">
                <a:solidFill>
                  <a:srgbClr val="212A34"/>
                </a:solidFill>
                <a:latin typeface="Aptos"/>
              </a:rPr>
              <a:t>: Dokumente dürfen Informationen liefern, aber nicht stillschweigend die Kontrolle übernehmen.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446520" y="905256"/>
            <a:ext cx="4709160" cy="4663440"/>
          </a:xfrm>
          <a:prstGeom prst="roundRect">
            <a:avLst/>
          </a:prstGeom>
          <a:solidFill>
            <a:srgbClr val="EFF4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9" name="TextBox 18"/>
          <p:cNvSpPr txBox="1"/>
          <p:nvPr/>
        </p:nvSpPr>
        <p:spPr>
          <a:xfrm>
            <a:off x="7671816" y="1289304"/>
            <a:ext cx="2194560" cy="274320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ctr"/>
            <a:r>
              <a:rPr lang="de-DE" sz="1500" b="1" noProof="0" dirty="0">
                <a:solidFill>
                  <a:srgbClr val="081426"/>
                </a:solidFill>
                <a:latin typeface="Aptos"/>
              </a:rPr>
              <a:t>Quelle der !!!-Anweisung</a:t>
            </a:r>
          </a:p>
        </p:txBody>
      </p:sp>
      <p:cxnSp>
        <p:nvCxnSpPr>
          <p:cNvPr id="20" name="Connector 19"/>
          <p:cNvCxnSpPr/>
          <p:nvPr/>
        </p:nvCxnSpPr>
        <p:spPr>
          <a:xfrm flipH="1">
            <a:off x="7498079" y="2468880"/>
            <a:ext cx="1280161" cy="1325880"/>
          </a:xfrm>
          <a:prstGeom prst="line">
            <a:avLst/>
          </a:prstGeom>
          <a:ln w="30480">
            <a:solidFill>
              <a:srgbClr val="21AA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20"/>
          <p:cNvCxnSpPr/>
          <p:nvPr/>
        </p:nvCxnSpPr>
        <p:spPr>
          <a:xfrm>
            <a:off x="8778240" y="2468880"/>
            <a:ext cx="1280160" cy="1325880"/>
          </a:xfrm>
          <a:prstGeom prst="line">
            <a:avLst/>
          </a:prstGeom>
          <a:ln w="30480">
            <a:solidFill>
              <a:srgbClr val="F58A4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8334897" y="1892808"/>
            <a:ext cx="783695" cy="691985"/>
          </a:xfrm>
          <a:prstGeom prst="ellipse">
            <a:avLst/>
          </a:prstGeom>
          <a:solidFill>
            <a:srgbClr val="1026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noProof="0" dirty="0">
                <a:solidFill>
                  <a:srgbClr val="FFFFFF"/>
                </a:solidFill>
              </a:rPr>
              <a:t>!!!</a:t>
            </a:r>
          </a:p>
        </p:txBody>
      </p:sp>
      <p:sp>
        <p:nvSpPr>
          <p:cNvPr id="23" name="Oval 22"/>
          <p:cNvSpPr/>
          <p:nvPr/>
        </p:nvSpPr>
        <p:spPr>
          <a:xfrm>
            <a:off x="6869168" y="3694176"/>
            <a:ext cx="859536" cy="758951"/>
          </a:xfrm>
          <a:prstGeom prst="ellipse">
            <a:avLst/>
          </a:prstGeom>
          <a:solidFill>
            <a:srgbClr val="6EA5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b="1" noProof="0" dirty="0">
                <a:solidFill>
                  <a:srgbClr val="FFFFFF"/>
                </a:solidFill>
              </a:rPr>
              <a:t>User</a:t>
            </a:r>
          </a:p>
        </p:txBody>
      </p:sp>
      <p:sp>
        <p:nvSpPr>
          <p:cNvPr id="24" name="Oval 23"/>
          <p:cNvSpPr/>
          <p:nvPr/>
        </p:nvSpPr>
        <p:spPr>
          <a:xfrm>
            <a:off x="9703808" y="3694176"/>
            <a:ext cx="859536" cy="758951"/>
          </a:xfrm>
          <a:prstGeom prst="ellipse">
            <a:avLst/>
          </a:prstGeom>
          <a:solidFill>
            <a:srgbClr val="F58A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noProof="0" dirty="0">
                <a:solidFill>
                  <a:srgbClr val="FFFFFF"/>
                </a:solidFill>
              </a:rPr>
              <a:t>Extern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12280" y="4709160"/>
            <a:ext cx="1097280" cy="411480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ctr"/>
            <a:r>
              <a:rPr lang="de-DE" sz="1200" b="0" noProof="0" dirty="0">
                <a:solidFill>
                  <a:srgbClr val="212A34"/>
                </a:solidFill>
                <a:latin typeface="Aptos"/>
              </a:rPr>
              <a:t>direkt umsetzen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64040" y="4626864"/>
            <a:ext cx="1508760" cy="502920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ctr"/>
            <a:r>
              <a:rPr lang="de-DE" sz="1200" b="0" noProof="0" dirty="0">
                <a:solidFill>
                  <a:srgbClr val="212A34"/>
                </a:solidFill>
                <a:latin typeface="Aptos"/>
              </a:rPr>
              <a:t>erst Zustimmung
holen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6620256"/>
            <a:ext cx="12191695" cy="237744"/>
          </a:xfrm>
          <a:prstGeom prst="rect">
            <a:avLst/>
          </a:prstGeom>
          <a:solidFill>
            <a:srgbClr val="1026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28" name="TextBox 27"/>
          <p:cNvSpPr txBox="1"/>
          <p:nvPr/>
        </p:nvSpPr>
        <p:spPr>
          <a:xfrm>
            <a:off x="320040" y="6611112"/>
            <a:ext cx="3657600" cy="201168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l"/>
            <a:r>
              <a:rPr lang="de-DE" sz="900" b="0" noProof="0" dirty="0">
                <a:solidFill>
                  <a:srgbClr val="FFFFFF"/>
                </a:solidFill>
                <a:latin typeface="Aptos"/>
              </a:rPr>
              <a:t>iThoughts Mindmap Skill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475720" y="6601968"/>
            <a:ext cx="365760" cy="228600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r"/>
            <a:r>
              <a:rPr lang="de-DE" sz="1000" b="0" noProof="0" dirty="0">
                <a:solidFill>
                  <a:srgbClr val="FFFFFF"/>
                </a:solidFill>
                <a:latin typeface="Aptos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384048"/>
            <a:ext cx="2286000" cy="22860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200" b="1" noProof="0" dirty="0">
                <a:solidFill>
                  <a:srgbClr val="21AAAA"/>
                </a:solidFill>
                <a:latin typeface="Aptos"/>
              </a:rPr>
              <a:t>MINDMAP-ANALYSE</a:t>
            </a:r>
          </a:p>
        </p:txBody>
      </p:sp>
      <p:sp>
        <p:nvSpPr>
          <p:cNvPr id="3" name="Rectangle 2"/>
          <p:cNvSpPr/>
          <p:nvPr/>
        </p:nvSpPr>
        <p:spPr>
          <a:xfrm>
            <a:off x="640080" y="658368"/>
            <a:ext cx="384048" cy="45720"/>
          </a:xfrm>
          <a:prstGeom prst="rect">
            <a:avLst/>
          </a:prstGeom>
          <a:solidFill>
            <a:srgbClr val="21A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640080" y="841248"/>
            <a:ext cx="5669280" cy="73152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2000" b="1" noProof="0" dirty="0">
                <a:solidFill>
                  <a:srgbClr val="081426"/>
                </a:solidFill>
                <a:latin typeface="Aptos"/>
              </a:rPr>
              <a:t>Was der Skill prüft, wenn eine .</a:t>
            </a:r>
            <a:r>
              <a:rPr lang="de-DE" sz="2000" b="1" noProof="0" dirty="0" err="1">
                <a:solidFill>
                  <a:srgbClr val="081426"/>
                </a:solidFill>
                <a:latin typeface="Aptos"/>
              </a:rPr>
              <a:t>itmz</a:t>
            </a:r>
            <a:r>
              <a:rPr lang="de-DE" sz="2000" b="1" noProof="0" dirty="0">
                <a:solidFill>
                  <a:srgbClr val="081426"/>
                </a:solidFill>
                <a:latin typeface="Aptos"/>
              </a:rPr>
              <a:t> hochgeladen wird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585751"/>
            <a:ext cx="5394960" cy="41148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500" b="0" noProof="0" dirty="0">
                <a:solidFill>
                  <a:srgbClr val="687484"/>
                </a:solidFill>
                <a:latin typeface="Aptos"/>
              </a:rPr>
              <a:t>Nicht nur Inhalte, sondern auch Balance und Denklogik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856232"/>
            <a:ext cx="4983480" cy="25603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>
              <a:defRPr/>
            </a:pPr>
            <a:r>
              <a:rPr lang="de-DE" sz="1200" b="1" noProof="0" dirty="0">
                <a:solidFill>
                  <a:srgbClr val="21AAAA"/>
                </a:solidFill>
                <a:latin typeface="Aptos"/>
              </a:rPr>
              <a:t>WAS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368" y="2103120"/>
            <a:ext cx="310896" cy="36576"/>
          </a:xfrm>
          <a:prstGeom prst="rect">
            <a:avLst/>
          </a:prstGeom>
          <a:solidFill>
            <a:srgbClr val="21A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658368" y="2212848"/>
            <a:ext cx="4983480" cy="7680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600" b="0" noProof="0" dirty="0">
                <a:solidFill>
                  <a:srgbClr val="212A34"/>
                </a:solidFill>
                <a:latin typeface="Aptos"/>
              </a:rPr>
              <a:t>Die Datei wird entpackt, mapdata.xml gelesen und die Struktur als Denklandschaft interpretiert.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368" y="2944368"/>
            <a:ext cx="4983480" cy="25603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>
              <a:defRPr/>
            </a:pPr>
            <a:r>
              <a:rPr lang="de-DE" sz="1200" b="1" noProof="0" dirty="0">
                <a:solidFill>
                  <a:srgbClr val="F58A44"/>
                </a:solidFill>
                <a:latin typeface="Aptos"/>
              </a:rPr>
              <a:t>FUNKTION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8368" y="3218688"/>
            <a:ext cx="310896" cy="36576"/>
          </a:xfrm>
          <a:prstGeom prst="rect">
            <a:avLst/>
          </a:prstGeom>
          <a:solidFill>
            <a:srgbClr val="F58A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658368" y="3328416"/>
            <a:ext cx="4983480" cy="7680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400" b="0" noProof="0" dirty="0">
                <a:solidFill>
                  <a:srgbClr val="212A34"/>
                </a:solidFill>
                <a:latin typeface="Aptos"/>
              </a:rPr>
              <a:t>Gesucht werden Lücken, Ungleichgewichte, Widersprüche und alle markierten ???- oder !!!-Knoten.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368" y="4114800"/>
            <a:ext cx="4983480" cy="25603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>
              <a:defRPr/>
            </a:pPr>
            <a:r>
              <a:rPr lang="de-DE" sz="1200" b="1" noProof="0" dirty="0">
                <a:solidFill>
                  <a:srgbClr val="6EA57F"/>
                </a:solidFill>
                <a:latin typeface="Aptos"/>
              </a:rPr>
              <a:t>WARUM WICHTIG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8368" y="4389120"/>
            <a:ext cx="310896" cy="36576"/>
          </a:xfrm>
          <a:prstGeom prst="rect">
            <a:avLst/>
          </a:prstGeom>
          <a:solidFill>
            <a:srgbClr val="6EA5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658368" y="4498848"/>
            <a:ext cx="4983480" cy="7680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400" b="0" noProof="0" dirty="0">
                <a:solidFill>
                  <a:srgbClr val="212A34"/>
                </a:solidFill>
                <a:latin typeface="Aptos"/>
              </a:rPr>
              <a:t>Eine Mindmap zeigt nicht nur Wissen, sondern auch blinde Flecken. Genau dort entsteht der größte Mehrwert einer Analyse.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0080" y="5577840"/>
            <a:ext cx="5486400" cy="713232"/>
          </a:xfrm>
          <a:prstGeom prst="roundRect">
            <a:avLst/>
          </a:prstGeom>
          <a:solidFill>
            <a:srgbClr val="EBF3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6" name="TextBox 15"/>
          <p:cNvSpPr txBox="1"/>
          <p:nvPr/>
        </p:nvSpPr>
        <p:spPr>
          <a:xfrm>
            <a:off x="841248" y="5650992"/>
            <a:ext cx="822960" cy="16459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100" b="1" noProof="0" dirty="0">
                <a:solidFill>
                  <a:srgbClr val="21AAAA"/>
                </a:solidFill>
                <a:latin typeface="Aptos"/>
              </a:rPr>
              <a:t>Hintergrund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83080" y="5650992"/>
            <a:ext cx="4069080" cy="3108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250" b="0" noProof="0" dirty="0">
                <a:solidFill>
                  <a:srgbClr val="212A34"/>
                </a:solidFill>
                <a:latin typeface="Aptos"/>
              </a:rPr>
              <a:t>Gute Strukturarbeit prüft immer zweierlei: Was ist da – und was fehlt noch, obwohl es da sein müsste?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59296" y="914400"/>
            <a:ext cx="4992624" cy="4581144"/>
          </a:xfrm>
          <a:prstGeom prst="rect">
            <a:avLst/>
          </a:prstGeom>
          <a:solidFill>
            <a:srgbClr val="E5EC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pic>
        <p:nvPicPr>
          <p:cNvPr id="19" name="Picture 18" descr="a_realistic_modern_office_workspace_scene_in_warm.png"/>
          <p:cNvPicPr>
            <a:picLocks noChangeAspect="1"/>
          </p:cNvPicPr>
          <p:nvPr/>
        </p:nvPicPr>
        <p:blipFill>
          <a:blip r:embed="rId2"/>
          <a:srcRect l="19249" r="19249"/>
          <a:stretch>
            <a:fillRect/>
          </a:stretch>
        </p:blipFill>
        <p:spPr>
          <a:xfrm>
            <a:off x="6632448" y="987552"/>
            <a:ext cx="4846320" cy="443484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6638544" y="5757265"/>
            <a:ext cx="960120" cy="310896"/>
          </a:xfrm>
          <a:prstGeom prst="roundRect">
            <a:avLst/>
          </a:prstGeom>
          <a:solidFill>
            <a:srgbClr val="21A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21" name="TextBox 20"/>
          <p:cNvSpPr txBox="1"/>
          <p:nvPr/>
        </p:nvSpPr>
        <p:spPr>
          <a:xfrm>
            <a:off x="6675120" y="5789269"/>
            <a:ext cx="886968" cy="16459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ctr"/>
            <a:r>
              <a:rPr lang="de-DE" sz="1100" b="0" noProof="0" dirty="0">
                <a:solidFill>
                  <a:srgbClr val="FFFFFF"/>
                </a:solidFill>
                <a:latin typeface="Aptos"/>
              </a:rPr>
              <a:t>Lücken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872984" y="5757265"/>
            <a:ext cx="960120" cy="310896"/>
          </a:xfrm>
          <a:prstGeom prst="roundRect">
            <a:avLst/>
          </a:prstGeom>
          <a:solidFill>
            <a:srgbClr val="F58A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23" name="TextBox 22"/>
          <p:cNvSpPr txBox="1"/>
          <p:nvPr/>
        </p:nvSpPr>
        <p:spPr>
          <a:xfrm>
            <a:off x="7909560" y="5789269"/>
            <a:ext cx="886968" cy="16459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ctr"/>
            <a:r>
              <a:rPr lang="de-DE" sz="1100" b="0" noProof="0" dirty="0">
                <a:solidFill>
                  <a:srgbClr val="FFFFFF"/>
                </a:solidFill>
                <a:latin typeface="Aptos"/>
              </a:rPr>
              <a:t>Balance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153144" y="5757265"/>
            <a:ext cx="960120" cy="310896"/>
          </a:xfrm>
          <a:prstGeom prst="roundRect">
            <a:avLst/>
          </a:prstGeom>
          <a:solidFill>
            <a:srgbClr val="1026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25" name="TextBox 24"/>
          <p:cNvSpPr txBox="1"/>
          <p:nvPr/>
        </p:nvSpPr>
        <p:spPr>
          <a:xfrm>
            <a:off x="9189720" y="5789269"/>
            <a:ext cx="886968" cy="16459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ctr"/>
            <a:r>
              <a:rPr lang="de-DE" sz="1100" b="0" noProof="0" dirty="0">
                <a:solidFill>
                  <a:srgbClr val="FFFFFF"/>
                </a:solidFill>
                <a:latin typeface="Aptos"/>
              </a:rPr>
              <a:t>Widersprüche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524744" y="5757265"/>
            <a:ext cx="960120" cy="310896"/>
          </a:xfrm>
          <a:prstGeom prst="roundRect">
            <a:avLst/>
          </a:prstGeom>
          <a:solidFill>
            <a:srgbClr val="6EA5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27" name="TextBox 26"/>
          <p:cNvSpPr txBox="1"/>
          <p:nvPr/>
        </p:nvSpPr>
        <p:spPr>
          <a:xfrm>
            <a:off x="10561320" y="5789269"/>
            <a:ext cx="886968" cy="16459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ctr"/>
            <a:r>
              <a:rPr lang="de-DE" sz="1100" b="0" noProof="0" dirty="0">
                <a:solidFill>
                  <a:srgbClr val="FFFFFF"/>
                </a:solidFill>
                <a:latin typeface="Aptos"/>
              </a:rPr>
              <a:t>Marker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6620256"/>
            <a:ext cx="12191695" cy="237744"/>
          </a:xfrm>
          <a:prstGeom prst="rect">
            <a:avLst/>
          </a:prstGeom>
          <a:solidFill>
            <a:srgbClr val="1026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29" name="TextBox 28"/>
          <p:cNvSpPr txBox="1"/>
          <p:nvPr/>
        </p:nvSpPr>
        <p:spPr>
          <a:xfrm>
            <a:off x="320040" y="6611112"/>
            <a:ext cx="3657600" cy="201168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l"/>
            <a:r>
              <a:rPr lang="de-DE" sz="900" b="0" noProof="0" dirty="0">
                <a:solidFill>
                  <a:srgbClr val="FFFFFF"/>
                </a:solidFill>
                <a:latin typeface="Aptos"/>
              </a:rPr>
              <a:t>iThoughts Mindmap Skill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475720" y="6601968"/>
            <a:ext cx="365760" cy="228600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r"/>
            <a:r>
              <a:rPr lang="de-DE" sz="1000" b="0" noProof="0" dirty="0">
                <a:solidFill>
                  <a:srgbClr val="FFFFFF"/>
                </a:solidFill>
                <a:latin typeface="Aptos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4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384048"/>
            <a:ext cx="2286000" cy="22860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200" b="1" noProof="0" dirty="0">
                <a:solidFill>
                  <a:srgbClr val="5BC4D6"/>
                </a:solidFill>
                <a:latin typeface="Aptos"/>
              </a:rPr>
              <a:t>QUALITÄTSREGELN</a:t>
            </a:r>
          </a:p>
        </p:txBody>
      </p:sp>
      <p:sp>
        <p:nvSpPr>
          <p:cNvPr id="3" name="Rectangle 2"/>
          <p:cNvSpPr/>
          <p:nvPr/>
        </p:nvSpPr>
        <p:spPr>
          <a:xfrm>
            <a:off x="640080" y="658368"/>
            <a:ext cx="384048" cy="45720"/>
          </a:xfrm>
          <a:prstGeom prst="rect">
            <a:avLst/>
          </a:prstGeom>
          <a:solidFill>
            <a:srgbClr val="5BC4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640080" y="841248"/>
            <a:ext cx="5669280" cy="73152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2000" b="1" noProof="0" dirty="0">
                <a:solidFill>
                  <a:srgbClr val="FFFFFF"/>
                </a:solidFill>
                <a:latin typeface="Aptos"/>
              </a:rPr>
              <a:t>Warum der Skill auf Kürze, Begrenzung und klare Hierarchie pocht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568196"/>
            <a:ext cx="5394960" cy="41148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500" b="0" noProof="0" dirty="0">
                <a:solidFill>
                  <a:srgbClr val="D2DCE6"/>
                </a:solidFill>
                <a:latin typeface="Aptos"/>
              </a:rPr>
              <a:t>Lesbarkeit ist kein Nebeneffekt, sondern Teil der Qualität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368" y="1810512"/>
            <a:ext cx="4892040" cy="25603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>
              <a:defRPr/>
            </a:pPr>
            <a:r>
              <a:rPr lang="de-DE" sz="1200" b="1" noProof="0" dirty="0">
                <a:solidFill>
                  <a:srgbClr val="5BC4D6"/>
                </a:solidFill>
                <a:latin typeface="Aptos"/>
              </a:rPr>
              <a:t>WAS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368" y="2084832"/>
            <a:ext cx="310896" cy="36576"/>
          </a:xfrm>
          <a:prstGeom prst="rect">
            <a:avLst/>
          </a:prstGeom>
          <a:solidFill>
            <a:srgbClr val="5BC4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658368" y="2194560"/>
            <a:ext cx="4892040" cy="7680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400" b="0" noProof="0" dirty="0">
                <a:solidFill>
                  <a:srgbClr val="FFFFFF"/>
                </a:solidFill>
                <a:latin typeface="Aptos"/>
              </a:rPr>
              <a:t>Kurze Zentraltitel, prägnante Hauptzweige, begrenzte </a:t>
            </a:r>
            <a:r>
              <a:rPr lang="de-DE" sz="1400" b="0" noProof="0" dirty="0" err="1">
                <a:solidFill>
                  <a:srgbClr val="FFFFFF"/>
                </a:solidFill>
                <a:latin typeface="Aptos"/>
              </a:rPr>
              <a:t>Astzahl</a:t>
            </a:r>
            <a:r>
              <a:rPr lang="de-DE" sz="1400" b="0" noProof="0" dirty="0">
                <a:solidFill>
                  <a:srgbClr val="FFFFFF"/>
                </a:solidFill>
                <a:latin typeface="Aptos"/>
              </a:rPr>
              <a:t> und handlungsorientierte Details bilden den Standard.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368" y="2944368"/>
            <a:ext cx="4892040" cy="25603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>
              <a:defRPr/>
            </a:pPr>
            <a:r>
              <a:rPr lang="de-DE" sz="1200" b="1" noProof="0" dirty="0">
                <a:solidFill>
                  <a:srgbClr val="5BC4D6"/>
                </a:solidFill>
                <a:latin typeface="Aptos"/>
              </a:rPr>
              <a:t>FUNKTION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8368" y="3218688"/>
            <a:ext cx="310896" cy="36576"/>
          </a:xfrm>
          <a:prstGeom prst="rect">
            <a:avLst/>
          </a:prstGeom>
          <a:solidFill>
            <a:srgbClr val="5BC4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658368" y="3328416"/>
            <a:ext cx="4892040" cy="7680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400" b="0" noProof="0" dirty="0">
                <a:solidFill>
                  <a:srgbClr val="FFFFFF"/>
                </a:solidFill>
                <a:latin typeface="Aptos"/>
              </a:rPr>
              <a:t>Die Regeln halten die </a:t>
            </a:r>
            <a:r>
              <a:rPr lang="de-DE" sz="1400" b="0" noProof="0" dirty="0" err="1">
                <a:solidFill>
                  <a:srgbClr val="FFFFFF"/>
                </a:solidFill>
                <a:latin typeface="Aptos"/>
              </a:rPr>
              <a:t>Map</a:t>
            </a:r>
            <a:r>
              <a:rPr lang="de-DE" sz="1400" b="0" noProof="0" dirty="0">
                <a:solidFill>
                  <a:srgbClr val="FFFFFF"/>
                </a:solidFill>
                <a:latin typeface="Aptos"/>
              </a:rPr>
              <a:t> auf iPad-Größe lesbar und verhindern, dass sich wichtige Ebenen in Textwüsten auflösen.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368" y="4114800"/>
            <a:ext cx="4892040" cy="25603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>
              <a:defRPr/>
            </a:pPr>
            <a:r>
              <a:rPr lang="de-DE" sz="1200" b="1" noProof="0" dirty="0">
                <a:solidFill>
                  <a:srgbClr val="5BC4D6"/>
                </a:solidFill>
                <a:latin typeface="Aptos"/>
              </a:rPr>
              <a:t>WARUM WICHTIG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8368" y="4389120"/>
            <a:ext cx="310896" cy="36576"/>
          </a:xfrm>
          <a:prstGeom prst="rect">
            <a:avLst/>
          </a:prstGeom>
          <a:solidFill>
            <a:srgbClr val="5BC4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658368" y="4498848"/>
            <a:ext cx="4892040" cy="7680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400" b="0" noProof="0" dirty="0">
                <a:solidFill>
                  <a:srgbClr val="FFFFFF"/>
                </a:solidFill>
                <a:latin typeface="Aptos"/>
              </a:rPr>
              <a:t>Eine Mindmap scheitert genau dann, wenn sie zu viele gleichwichtige Elemente zeigt. Dann hilft sie nicht mehr beim Denken, sondern überlädt es.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0080" y="5577840"/>
            <a:ext cx="5486400" cy="713232"/>
          </a:xfrm>
          <a:prstGeom prst="roundRect">
            <a:avLst/>
          </a:prstGeom>
          <a:solidFill>
            <a:srgbClr val="1530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6" name="TextBox 15"/>
          <p:cNvSpPr txBox="1"/>
          <p:nvPr/>
        </p:nvSpPr>
        <p:spPr>
          <a:xfrm>
            <a:off x="841248" y="5650992"/>
            <a:ext cx="822960" cy="16459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100" b="1" noProof="0" dirty="0">
                <a:solidFill>
                  <a:srgbClr val="5BC4D6"/>
                </a:solidFill>
                <a:latin typeface="Aptos"/>
              </a:rPr>
              <a:t>Hintergrund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83080" y="5650992"/>
            <a:ext cx="4069080" cy="3108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250" b="0" noProof="0" dirty="0">
                <a:solidFill>
                  <a:srgbClr val="FFFFFF"/>
                </a:solidFill>
                <a:latin typeface="Aptos"/>
              </a:rPr>
              <a:t>Hinter fast allen Regeln steckt Kognitionsökonomie: Unser Arbeitsgedächtnis ist begrenzt, deshalb müssen gute Maps Auswahl sichtbar machen.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400800" y="1115568"/>
            <a:ext cx="5200214" cy="4572000"/>
          </a:xfrm>
          <a:prstGeom prst="roundRect">
            <a:avLst/>
          </a:prstGeom>
          <a:solidFill>
            <a:srgbClr val="162F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9" name="Oval 18"/>
          <p:cNvSpPr/>
          <p:nvPr/>
        </p:nvSpPr>
        <p:spPr>
          <a:xfrm>
            <a:off x="6638125" y="1645920"/>
            <a:ext cx="302171" cy="274320"/>
          </a:xfrm>
          <a:prstGeom prst="ellipse">
            <a:avLst/>
          </a:prstGeom>
          <a:solidFill>
            <a:srgbClr val="6EA5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noProof="0" dirty="0">
                <a:solidFill>
                  <a:srgbClr val="FFFFFF"/>
                </a:solidFill>
              </a:rPr>
              <a:t>✓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86600" y="1627632"/>
            <a:ext cx="2294725" cy="53447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600" b="0" noProof="0" dirty="0">
                <a:solidFill>
                  <a:srgbClr val="FFFFFF"/>
                </a:solidFill>
                <a:latin typeface="Aptos"/>
              </a:rPr>
              <a:t>Zentrales Thema: </a:t>
            </a:r>
            <a:br>
              <a:rPr lang="de-DE" sz="1600" b="0" noProof="0" dirty="0">
                <a:solidFill>
                  <a:srgbClr val="FFFFFF"/>
                </a:solidFill>
                <a:latin typeface="Aptos"/>
              </a:rPr>
            </a:br>
            <a:r>
              <a:rPr lang="de-DE" sz="1600" b="0" noProof="0" dirty="0">
                <a:solidFill>
                  <a:srgbClr val="FFFFFF"/>
                </a:solidFill>
                <a:latin typeface="Aptos"/>
              </a:rPr>
              <a:t>kurz und merkfähig</a:t>
            </a:r>
          </a:p>
        </p:txBody>
      </p:sp>
      <p:sp>
        <p:nvSpPr>
          <p:cNvPr id="21" name="Oval 20"/>
          <p:cNvSpPr/>
          <p:nvPr/>
        </p:nvSpPr>
        <p:spPr>
          <a:xfrm>
            <a:off x="6638125" y="2331720"/>
            <a:ext cx="302171" cy="274320"/>
          </a:xfrm>
          <a:prstGeom prst="ellipse">
            <a:avLst/>
          </a:prstGeom>
          <a:solidFill>
            <a:srgbClr val="6EA5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noProof="0" dirty="0">
                <a:solidFill>
                  <a:srgbClr val="FFFFFF"/>
                </a:solidFill>
              </a:rPr>
              <a:t>✓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86600" y="2313432"/>
            <a:ext cx="2294725" cy="53447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600" b="0" noProof="0" dirty="0">
                <a:solidFill>
                  <a:srgbClr val="FFFFFF"/>
                </a:solidFill>
                <a:latin typeface="Aptos"/>
              </a:rPr>
              <a:t>Hauptzweige: </a:t>
            </a:r>
            <a:br>
              <a:rPr lang="de-DE" sz="1600" b="0" noProof="0" dirty="0">
                <a:solidFill>
                  <a:srgbClr val="FFFFFF"/>
                </a:solidFill>
                <a:latin typeface="Aptos"/>
              </a:rPr>
            </a:br>
            <a:r>
              <a:rPr lang="de-DE" sz="1600" b="0" noProof="0" dirty="0">
                <a:solidFill>
                  <a:srgbClr val="FFFFFF"/>
                </a:solidFill>
                <a:latin typeface="Aptos"/>
              </a:rPr>
              <a:t>klar, nicht zu viele</a:t>
            </a:r>
          </a:p>
        </p:txBody>
      </p:sp>
      <p:sp>
        <p:nvSpPr>
          <p:cNvPr id="23" name="Oval 22"/>
          <p:cNvSpPr/>
          <p:nvPr/>
        </p:nvSpPr>
        <p:spPr>
          <a:xfrm>
            <a:off x="6638125" y="3017520"/>
            <a:ext cx="302171" cy="274320"/>
          </a:xfrm>
          <a:prstGeom prst="ellipse">
            <a:avLst/>
          </a:prstGeom>
          <a:solidFill>
            <a:srgbClr val="6EA5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noProof="0" dirty="0">
                <a:solidFill>
                  <a:srgbClr val="FFFFFF"/>
                </a:solidFill>
              </a:rPr>
              <a:t>✓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86600" y="2999232"/>
            <a:ext cx="2294725" cy="53447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600" b="0" noProof="0" dirty="0">
                <a:solidFill>
                  <a:srgbClr val="FFFFFF"/>
                </a:solidFill>
                <a:latin typeface="Aptos"/>
              </a:rPr>
              <a:t>Unterpunkte: </a:t>
            </a:r>
            <a:br>
              <a:rPr lang="de-DE" sz="1600" b="0" noProof="0" dirty="0">
                <a:solidFill>
                  <a:srgbClr val="FFFFFF"/>
                </a:solidFill>
                <a:latin typeface="Aptos"/>
              </a:rPr>
            </a:br>
            <a:r>
              <a:rPr lang="de-DE" sz="1600" b="0" noProof="0" dirty="0">
                <a:solidFill>
                  <a:srgbClr val="FFFFFF"/>
                </a:solidFill>
                <a:latin typeface="Aptos"/>
              </a:rPr>
              <a:t>knapp, aber vollständig</a:t>
            </a:r>
          </a:p>
        </p:txBody>
      </p:sp>
      <p:sp>
        <p:nvSpPr>
          <p:cNvPr id="25" name="Oval 24"/>
          <p:cNvSpPr/>
          <p:nvPr/>
        </p:nvSpPr>
        <p:spPr>
          <a:xfrm>
            <a:off x="6638125" y="3703320"/>
            <a:ext cx="302171" cy="274320"/>
          </a:xfrm>
          <a:prstGeom prst="ellipse">
            <a:avLst/>
          </a:prstGeom>
          <a:solidFill>
            <a:srgbClr val="6EA5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noProof="0" dirty="0">
                <a:solidFill>
                  <a:srgbClr val="FFFFFF"/>
                </a:solidFill>
              </a:rPr>
              <a:t>✓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86600" y="3685032"/>
            <a:ext cx="2294725" cy="53447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600" b="0" noProof="0" dirty="0">
                <a:solidFill>
                  <a:srgbClr val="FFFFFF"/>
                </a:solidFill>
                <a:latin typeface="Aptos"/>
              </a:rPr>
              <a:t>Details: konkret und handlungsorientiert</a:t>
            </a:r>
          </a:p>
        </p:txBody>
      </p:sp>
      <p:sp>
        <p:nvSpPr>
          <p:cNvPr id="27" name="Oval 26"/>
          <p:cNvSpPr/>
          <p:nvPr/>
        </p:nvSpPr>
        <p:spPr>
          <a:xfrm>
            <a:off x="6638125" y="4389120"/>
            <a:ext cx="302171" cy="274320"/>
          </a:xfrm>
          <a:prstGeom prst="ellipse">
            <a:avLst/>
          </a:prstGeom>
          <a:solidFill>
            <a:srgbClr val="6EA5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noProof="0" dirty="0">
                <a:solidFill>
                  <a:srgbClr val="FFFFFF"/>
                </a:solidFill>
              </a:rPr>
              <a:t>✓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86600" y="4370832"/>
            <a:ext cx="2294725" cy="53447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600" b="0" noProof="0" dirty="0">
                <a:solidFill>
                  <a:srgbClr val="FFFFFF"/>
                </a:solidFill>
                <a:latin typeface="Aptos"/>
              </a:rPr>
              <a:t>Rahmen: nur dort, wo echte Gruppen entstehen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756648" y="1380744"/>
            <a:ext cx="1472184" cy="3529584"/>
          </a:xfrm>
          <a:prstGeom prst="rect">
            <a:avLst/>
          </a:prstGeom>
          <a:solidFill>
            <a:srgbClr val="1C37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pic>
        <p:nvPicPr>
          <p:cNvPr id="30" name="Picture 29" descr="a_clean_modern_workspace_scene_photographed_cgi_r.png"/>
          <p:cNvPicPr>
            <a:picLocks noChangeAspect="1"/>
          </p:cNvPicPr>
          <p:nvPr/>
        </p:nvPicPr>
        <p:blipFill>
          <a:blip r:embed="rId2"/>
          <a:srcRect l="77944"/>
          <a:stretch>
            <a:fillRect/>
          </a:stretch>
        </p:blipFill>
        <p:spPr>
          <a:xfrm>
            <a:off x="9829800" y="1417320"/>
            <a:ext cx="1325880" cy="338328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6620256"/>
            <a:ext cx="12191695" cy="237744"/>
          </a:xfrm>
          <a:prstGeom prst="rect">
            <a:avLst/>
          </a:prstGeom>
          <a:solidFill>
            <a:srgbClr val="1026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32" name="TextBox 31"/>
          <p:cNvSpPr txBox="1"/>
          <p:nvPr/>
        </p:nvSpPr>
        <p:spPr>
          <a:xfrm>
            <a:off x="320040" y="6611112"/>
            <a:ext cx="3657600" cy="201168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l"/>
            <a:r>
              <a:rPr lang="de-DE" sz="900" b="0" noProof="0" dirty="0">
                <a:solidFill>
                  <a:srgbClr val="FFFFFF"/>
                </a:solidFill>
                <a:latin typeface="Aptos"/>
              </a:rPr>
              <a:t>iThoughts Mindmap Skill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475720" y="6601968"/>
            <a:ext cx="365760" cy="228600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r"/>
            <a:r>
              <a:rPr lang="de-DE" sz="1000" b="0" noProof="0" dirty="0">
                <a:solidFill>
                  <a:srgbClr val="FFFFFF"/>
                </a:solidFill>
                <a:latin typeface="Aptos"/>
              </a:rPr>
              <a:t>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384048"/>
            <a:ext cx="2286000" cy="22860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200" b="1" noProof="0" dirty="0">
                <a:solidFill>
                  <a:srgbClr val="21AAAA"/>
                </a:solidFill>
                <a:latin typeface="Aptos"/>
              </a:rPr>
              <a:t>SKILL-KERN</a:t>
            </a:r>
          </a:p>
        </p:txBody>
      </p:sp>
      <p:sp>
        <p:nvSpPr>
          <p:cNvPr id="3" name="Rectangle 2"/>
          <p:cNvSpPr/>
          <p:nvPr/>
        </p:nvSpPr>
        <p:spPr>
          <a:xfrm>
            <a:off x="640080" y="658368"/>
            <a:ext cx="384048" cy="45720"/>
          </a:xfrm>
          <a:prstGeom prst="rect">
            <a:avLst/>
          </a:prstGeom>
          <a:solidFill>
            <a:srgbClr val="21A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640080" y="820308"/>
            <a:ext cx="5669280" cy="73152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2800" b="1" noProof="0" dirty="0">
                <a:solidFill>
                  <a:srgbClr val="081426"/>
                </a:solidFill>
                <a:latin typeface="Aptos"/>
              </a:rPr>
              <a:t>Worum es in diesem Skill grundsätzlich geht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1725633"/>
            <a:ext cx="5394960" cy="41148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400" b="0" noProof="0" dirty="0">
                <a:solidFill>
                  <a:srgbClr val="687484"/>
                </a:solidFill>
                <a:latin typeface="Aptos"/>
              </a:rPr>
              <a:t>Vom bloßen Strukturieren bis zur fertigen iThoughts-Datei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368" y="1965960"/>
            <a:ext cx="5074920" cy="25603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>
              <a:defRPr/>
            </a:pPr>
            <a:r>
              <a:rPr lang="de-DE" sz="1200" b="1" noProof="0" dirty="0">
                <a:solidFill>
                  <a:srgbClr val="21AAAA"/>
                </a:solidFill>
                <a:latin typeface="Aptos"/>
              </a:rPr>
              <a:t>WAS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368" y="2240280"/>
            <a:ext cx="310896" cy="36576"/>
          </a:xfrm>
          <a:prstGeom prst="rect">
            <a:avLst/>
          </a:prstGeom>
          <a:solidFill>
            <a:srgbClr val="21A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658368" y="2315108"/>
            <a:ext cx="5074920" cy="7680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400" b="0" noProof="0" dirty="0">
                <a:solidFill>
                  <a:srgbClr val="212A34"/>
                </a:solidFill>
                <a:latin typeface="Aptos"/>
              </a:rPr>
              <a:t>Der Skill ist eine Arbeitsanweisung für das Erstellen, Erweitern, Analysieren und Exportieren von iThoughts-Mindmaps.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368" y="3035808"/>
            <a:ext cx="5074920" cy="25603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>
              <a:defRPr/>
            </a:pPr>
            <a:r>
              <a:rPr lang="de-DE" sz="1200" b="1" noProof="0" dirty="0">
                <a:solidFill>
                  <a:srgbClr val="F58A44"/>
                </a:solidFill>
                <a:latin typeface="Aptos"/>
              </a:rPr>
              <a:t>FUNKTION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8368" y="3310128"/>
            <a:ext cx="310896" cy="36576"/>
          </a:xfrm>
          <a:prstGeom prst="rect">
            <a:avLst/>
          </a:prstGeom>
          <a:solidFill>
            <a:srgbClr val="F58A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658368" y="3419856"/>
            <a:ext cx="5074920" cy="7680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400" b="0" noProof="0" dirty="0">
                <a:solidFill>
                  <a:srgbClr val="212A34"/>
                </a:solidFill>
                <a:latin typeface="Aptos"/>
              </a:rPr>
              <a:t>Er legt fest, wann nur ein sauberer Outline-Text genügt und wann eine vollständige .</a:t>
            </a:r>
            <a:r>
              <a:rPr lang="de-DE" sz="1400" b="0" noProof="0" dirty="0" err="1">
                <a:solidFill>
                  <a:srgbClr val="212A34"/>
                </a:solidFill>
                <a:latin typeface="Aptos"/>
              </a:rPr>
              <a:t>itmz</a:t>
            </a:r>
            <a:r>
              <a:rPr lang="de-DE" sz="1400" b="0" noProof="0" dirty="0">
                <a:solidFill>
                  <a:srgbClr val="212A34"/>
                </a:solidFill>
                <a:latin typeface="Aptos"/>
              </a:rPr>
              <a:t>-Datei mit Darstellung, Icons und Metadaten nötig ist.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368" y="4224528"/>
            <a:ext cx="5074920" cy="25603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>
              <a:defRPr/>
            </a:pPr>
            <a:r>
              <a:rPr lang="de-DE" sz="1200" b="1" noProof="0" dirty="0">
                <a:solidFill>
                  <a:srgbClr val="6EA57F"/>
                </a:solidFill>
                <a:latin typeface="Aptos"/>
              </a:rPr>
              <a:t>WARUM WICHTIG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8368" y="4498848"/>
            <a:ext cx="310896" cy="36576"/>
          </a:xfrm>
          <a:prstGeom prst="rect">
            <a:avLst/>
          </a:prstGeom>
          <a:solidFill>
            <a:srgbClr val="6EA5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658368" y="4608576"/>
            <a:ext cx="5074920" cy="7680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400" b="0" noProof="0" dirty="0">
                <a:solidFill>
                  <a:srgbClr val="212A34"/>
                </a:solidFill>
                <a:latin typeface="Aptos"/>
              </a:rPr>
              <a:t>Ohne klare Ausgaberegeln werden Mindmaps schnell inkonsistent: mal schnell, aber unvollständig – mal hübsch, aber technisch fragil.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0080" y="5577840"/>
            <a:ext cx="5486400" cy="713232"/>
          </a:xfrm>
          <a:prstGeom prst="roundRect">
            <a:avLst/>
          </a:prstGeom>
          <a:solidFill>
            <a:srgbClr val="EBF3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6" name="TextBox 15"/>
          <p:cNvSpPr txBox="1"/>
          <p:nvPr/>
        </p:nvSpPr>
        <p:spPr>
          <a:xfrm>
            <a:off x="841248" y="5650992"/>
            <a:ext cx="822960" cy="16459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100" b="1" noProof="0" dirty="0">
                <a:solidFill>
                  <a:srgbClr val="21AAAA"/>
                </a:solidFill>
                <a:latin typeface="Aptos"/>
              </a:rPr>
              <a:t>Hintergrund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83080" y="5650992"/>
            <a:ext cx="4069080" cy="3108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250" b="0" noProof="0" dirty="0">
                <a:solidFill>
                  <a:srgbClr val="212A34"/>
                </a:solidFill>
                <a:latin typeface="Aptos"/>
              </a:rPr>
              <a:t>Mindmaps sind nicht nur Notizen. Sie sind ein Denkwerkzeug. Darum braucht der Skill Regeln für Struktur, Lesbarkeit und Dateisicherheit.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64808" y="950976"/>
            <a:ext cx="4809744" cy="5038344"/>
          </a:xfrm>
          <a:prstGeom prst="rect">
            <a:avLst/>
          </a:prstGeom>
          <a:solidFill>
            <a:srgbClr val="E5EC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pic>
        <p:nvPicPr>
          <p:cNvPr id="19" name="Picture 18" descr="a_clean_overhead_angled_still_life_scene_a_tablet.png"/>
          <p:cNvPicPr>
            <a:picLocks noChangeAspect="1"/>
          </p:cNvPicPr>
          <p:nvPr/>
        </p:nvPicPr>
        <p:blipFill>
          <a:blip r:embed="rId2"/>
          <a:srcRect l="23175" r="23175"/>
          <a:stretch>
            <a:fillRect/>
          </a:stretch>
        </p:blipFill>
        <p:spPr>
          <a:xfrm>
            <a:off x="6537960" y="1024128"/>
            <a:ext cx="4663440" cy="489204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620256"/>
            <a:ext cx="12191695" cy="237744"/>
          </a:xfrm>
          <a:prstGeom prst="rect">
            <a:avLst/>
          </a:prstGeom>
          <a:solidFill>
            <a:srgbClr val="1026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21" name="TextBox 20"/>
          <p:cNvSpPr txBox="1"/>
          <p:nvPr/>
        </p:nvSpPr>
        <p:spPr>
          <a:xfrm>
            <a:off x="320040" y="6611112"/>
            <a:ext cx="3657600" cy="201168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l"/>
            <a:r>
              <a:rPr lang="de-DE" sz="900" b="0" noProof="0" dirty="0">
                <a:solidFill>
                  <a:srgbClr val="FFFFFF"/>
                </a:solidFill>
                <a:latin typeface="Aptos"/>
              </a:rPr>
              <a:t>iThoughts Mindmap Skill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75720" y="6601968"/>
            <a:ext cx="365760" cy="228600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r"/>
            <a:r>
              <a:rPr lang="de-DE" sz="1000" b="0" noProof="0" dirty="0">
                <a:solidFill>
                  <a:srgbClr val="FFFFFF"/>
                </a:solidFill>
                <a:latin typeface="Aptos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4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384048"/>
            <a:ext cx="2286000" cy="22860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200" b="1" noProof="0" dirty="0">
                <a:solidFill>
                  <a:srgbClr val="5BC4D6"/>
                </a:solidFill>
                <a:latin typeface="Aptos"/>
              </a:rPr>
              <a:t>ZWEI AUSGABEMODI</a:t>
            </a:r>
          </a:p>
        </p:txBody>
      </p:sp>
      <p:sp>
        <p:nvSpPr>
          <p:cNvPr id="3" name="Rectangle 2"/>
          <p:cNvSpPr/>
          <p:nvPr/>
        </p:nvSpPr>
        <p:spPr>
          <a:xfrm>
            <a:off x="640080" y="658368"/>
            <a:ext cx="384048" cy="45720"/>
          </a:xfrm>
          <a:prstGeom prst="rect">
            <a:avLst/>
          </a:prstGeom>
          <a:solidFill>
            <a:srgbClr val="5BC4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640080" y="841248"/>
            <a:ext cx="5669280" cy="73152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2400" b="1" noProof="0" dirty="0">
                <a:solidFill>
                  <a:srgbClr val="FFFFFF"/>
                </a:solidFill>
                <a:latin typeface="Aptos"/>
              </a:rPr>
              <a:t>Warum der Skill bewusst zwei Wege kennt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663230"/>
            <a:ext cx="5394960" cy="41148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500" b="0" noProof="0" dirty="0">
                <a:solidFill>
                  <a:srgbClr val="D2DCE6"/>
                </a:solidFill>
                <a:latin typeface="Aptos"/>
              </a:rPr>
              <a:t>Schnelligkeit und Vollständigkeit sind verschiedene Ziele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368" y="1938528"/>
            <a:ext cx="4937760" cy="25603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>
              <a:defRPr/>
            </a:pPr>
            <a:r>
              <a:rPr lang="de-DE" sz="1200" b="1" noProof="0" dirty="0">
                <a:solidFill>
                  <a:srgbClr val="5BC4D6"/>
                </a:solidFill>
                <a:latin typeface="Aptos"/>
              </a:rPr>
              <a:t>WAS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368" y="2212848"/>
            <a:ext cx="310896" cy="36576"/>
          </a:xfrm>
          <a:prstGeom prst="rect">
            <a:avLst/>
          </a:prstGeom>
          <a:solidFill>
            <a:srgbClr val="5BC4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658368" y="2322576"/>
            <a:ext cx="4937760" cy="7680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600" b="0" noProof="0" dirty="0">
                <a:solidFill>
                  <a:srgbClr val="FFFFFF"/>
                </a:solidFill>
                <a:latin typeface="Aptos"/>
              </a:rPr>
              <a:t>Modus A liefert einen </a:t>
            </a:r>
            <a:r>
              <a:rPr lang="de-DE" sz="1600" b="0" noProof="0" dirty="0" err="1">
                <a:solidFill>
                  <a:srgbClr val="FFFFFF"/>
                </a:solidFill>
                <a:latin typeface="Aptos"/>
              </a:rPr>
              <a:t>importierbaren</a:t>
            </a:r>
            <a:r>
              <a:rPr lang="de-DE" sz="1600" b="0" noProof="0" dirty="0">
                <a:solidFill>
                  <a:srgbClr val="FFFFFF"/>
                </a:solidFill>
                <a:latin typeface="Aptos"/>
              </a:rPr>
              <a:t> Outline-Text. Modus B erzeugt eine direkt nutzbare .</a:t>
            </a:r>
            <a:r>
              <a:rPr lang="de-DE" sz="1600" b="0" noProof="0" dirty="0" err="1">
                <a:solidFill>
                  <a:srgbClr val="FFFFFF"/>
                </a:solidFill>
                <a:latin typeface="Aptos"/>
              </a:rPr>
              <a:t>itmz</a:t>
            </a:r>
            <a:r>
              <a:rPr lang="de-DE" sz="1600" b="0" noProof="0" dirty="0">
                <a:solidFill>
                  <a:srgbClr val="FFFFFF"/>
                </a:solidFill>
                <a:latin typeface="Aptos"/>
              </a:rPr>
              <a:t>-Datei.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368" y="2999232"/>
            <a:ext cx="4937760" cy="25603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>
              <a:defRPr/>
            </a:pPr>
            <a:r>
              <a:rPr lang="de-DE" sz="1200" b="1" noProof="0" dirty="0">
                <a:solidFill>
                  <a:srgbClr val="5BC4D6"/>
                </a:solidFill>
                <a:latin typeface="Aptos"/>
              </a:rPr>
              <a:t>FUNKTION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8368" y="3273552"/>
            <a:ext cx="310896" cy="36576"/>
          </a:xfrm>
          <a:prstGeom prst="rect">
            <a:avLst/>
          </a:prstGeom>
          <a:solidFill>
            <a:srgbClr val="5BC4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658368" y="3383280"/>
            <a:ext cx="4937760" cy="7680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600" b="0" noProof="0" dirty="0">
                <a:solidFill>
                  <a:srgbClr val="FFFFFF"/>
                </a:solidFill>
                <a:latin typeface="Aptos"/>
              </a:rPr>
              <a:t>Der Skill entscheidet je nach Bedarf: erst schnell Struktur gewinnen oder sofort ein fertiges Arbeitsergebnis bereitstellen.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368" y="4218523"/>
            <a:ext cx="4937760" cy="25603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>
              <a:defRPr/>
            </a:pPr>
            <a:r>
              <a:rPr lang="de-DE" sz="1200" b="1" noProof="0" dirty="0">
                <a:solidFill>
                  <a:srgbClr val="5BC4D6"/>
                </a:solidFill>
                <a:latin typeface="Aptos"/>
              </a:rPr>
              <a:t>WARUM WICHTIG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8368" y="4492843"/>
            <a:ext cx="310896" cy="36576"/>
          </a:xfrm>
          <a:prstGeom prst="rect">
            <a:avLst/>
          </a:prstGeom>
          <a:solidFill>
            <a:srgbClr val="5BC4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658368" y="4553711"/>
            <a:ext cx="4937760" cy="7680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600" b="0" noProof="0" dirty="0">
                <a:solidFill>
                  <a:srgbClr val="FFFFFF"/>
                </a:solidFill>
                <a:latin typeface="Aptos"/>
              </a:rPr>
              <a:t>Ideenentwicklung und Dateiauslieferung sind zwei unterschiedliche Arbeitsphasen. Wer beides gleich behandelt, verliert Tempo oder Qualität.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0080" y="5577840"/>
            <a:ext cx="5486400" cy="713232"/>
          </a:xfrm>
          <a:prstGeom prst="roundRect">
            <a:avLst/>
          </a:prstGeom>
          <a:solidFill>
            <a:srgbClr val="1530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6" name="TextBox 15"/>
          <p:cNvSpPr txBox="1"/>
          <p:nvPr/>
        </p:nvSpPr>
        <p:spPr>
          <a:xfrm>
            <a:off x="841248" y="5650992"/>
            <a:ext cx="822960" cy="16459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100" b="1" noProof="0" dirty="0">
                <a:solidFill>
                  <a:srgbClr val="5BC4D6"/>
                </a:solidFill>
                <a:latin typeface="Aptos"/>
              </a:rPr>
              <a:t>Hintergrund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83080" y="5650992"/>
            <a:ext cx="4069080" cy="3108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250" b="0" noProof="0" dirty="0">
                <a:solidFill>
                  <a:srgbClr val="FFFFFF"/>
                </a:solidFill>
                <a:latin typeface="Aptos"/>
              </a:rPr>
              <a:t>In der Praxis ist Text der schnellste Rohstoff fürs Denken. Eine fertige Datei ist dagegen die saubere Übergabeform.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09360" y="384048"/>
            <a:ext cx="5221224" cy="4581144"/>
          </a:xfrm>
          <a:prstGeom prst="rect">
            <a:avLst/>
          </a:prstGeom>
          <a:solidFill>
            <a:srgbClr val="1C37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pic>
        <p:nvPicPr>
          <p:cNvPr id="19" name="Picture 18" descr="a_clean_modern_desktop_workspace_product_photo_sc.png"/>
          <p:cNvPicPr>
            <a:picLocks noChangeAspect="1"/>
          </p:cNvPicPr>
          <p:nvPr/>
        </p:nvPicPr>
        <p:blipFill>
          <a:blip r:embed="rId2"/>
          <a:srcRect l="17799" r="17799"/>
          <a:stretch>
            <a:fillRect/>
          </a:stretch>
        </p:blipFill>
        <p:spPr>
          <a:xfrm>
            <a:off x="6444374" y="498348"/>
            <a:ext cx="4951196" cy="4326721"/>
          </a:xfrm>
          <a:prstGeom prst="rect">
            <a:avLst/>
          </a:prstGeom>
        </p:spPr>
      </p:pic>
      <p:cxnSp>
        <p:nvCxnSpPr>
          <p:cNvPr id="20" name="Connector 19"/>
          <p:cNvCxnSpPr>
            <a:cxnSpLocks/>
          </p:cNvCxnSpPr>
          <p:nvPr/>
        </p:nvCxnSpPr>
        <p:spPr>
          <a:xfrm>
            <a:off x="6874403" y="5751576"/>
            <a:ext cx="4066986" cy="0"/>
          </a:xfrm>
          <a:prstGeom prst="line">
            <a:avLst/>
          </a:prstGeom>
          <a:ln w="33020">
            <a:solidFill>
              <a:srgbClr val="5BC4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746387" y="5623560"/>
            <a:ext cx="256032" cy="256032"/>
          </a:xfrm>
          <a:prstGeom prst="ellipse">
            <a:avLst/>
          </a:prstGeom>
          <a:solidFill>
            <a:srgbClr val="5BC4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22" name="Oval 21"/>
          <p:cNvSpPr/>
          <p:nvPr/>
        </p:nvSpPr>
        <p:spPr>
          <a:xfrm>
            <a:off x="10813373" y="5627120"/>
            <a:ext cx="256032" cy="256032"/>
          </a:xfrm>
          <a:prstGeom prst="ellipse">
            <a:avLst/>
          </a:prstGeom>
          <a:solidFill>
            <a:srgbClr val="F58A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23" name="TextBox 22"/>
          <p:cNvSpPr txBox="1"/>
          <p:nvPr/>
        </p:nvSpPr>
        <p:spPr>
          <a:xfrm>
            <a:off x="6933734" y="5851915"/>
            <a:ext cx="1645920" cy="274320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l"/>
            <a:r>
              <a:rPr lang="de-DE" sz="1100" b="0" noProof="0" dirty="0">
                <a:solidFill>
                  <a:srgbClr val="FFFFFF"/>
                </a:solidFill>
                <a:latin typeface="Aptos"/>
              </a:rPr>
              <a:t>schneller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58893" y="5821655"/>
            <a:ext cx="1554480" cy="274320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r"/>
            <a:r>
              <a:rPr lang="de-DE" sz="1100" b="0" noProof="0" dirty="0">
                <a:solidFill>
                  <a:srgbClr val="FFFFFF"/>
                </a:solidFill>
                <a:latin typeface="Aptos"/>
              </a:rPr>
              <a:t>vollständiger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26117" y="5449144"/>
            <a:ext cx="1005840" cy="274320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l"/>
            <a:r>
              <a:rPr lang="de-DE" sz="1200" b="1" noProof="0" dirty="0">
                <a:solidFill>
                  <a:srgbClr val="FFFFFF"/>
                </a:solidFill>
                <a:latin typeface="Aptos"/>
              </a:rPr>
              <a:t>Modus 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622350" y="5421032"/>
            <a:ext cx="1097280" cy="274320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r"/>
            <a:r>
              <a:rPr lang="de-DE" sz="1200" b="1" noProof="0" dirty="0">
                <a:solidFill>
                  <a:srgbClr val="FFFFFF"/>
                </a:solidFill>
                <a:latin typeface="Aptos"/>
              </a:rPr>
              <a:t>Modus B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6620256"/>
            <a:ext cx="12191695" cy="237744"/>
          </a:xfrm>
          <a:prstGeom prst="rect">
            <a:avLst/>
          </a:prstGeom>
          <a:solidFill>
            <a:srgbClr val="1026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28" name="TextBox 27"/>
          <p:cNvSpPr txBox="1"/>
          <p:nvPr/>
        </p:nvSpPr>
        <p:spPr>
          <a:xfrm>
            <a:off x="320040" y="6611112"/>
            <a:ext cx="3657600" cy="201168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l"/>
            <a:r>
              <a:rPr lang="de-DE" sz="900" b="0" noProof="0" dirty="0">
                <a:solidFill>
                  <a:srgbClr val="FFFFFF"/>
                </a:solidFill>
                <a:latin typeface="Aptos"/>
              </a:rPr>
              <a:t>iThoughts Mindmap Skill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475720" y="6601968"/>
            <a:ext cx="365760" cy="228600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r"/>
            <a:r>
              <a:rPr lang="de-DE" sz="1000" b="0" noProof="0" dirty="0">
                <a:solidFill>
                  <a:srgbClr val="FFFFFF"/>
                </a:solidFill>
                <a:latin typeface="Aptos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384048"/>
            <a:ext cx="2286000" cy="22860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200" b="1" noProof="0" dirty="0">
                <a:solidFill>
                  <a:srgbClr val="21AAAA"/>
                </a:solidFill>
                <a:latin typeface="Aptos"/>
              </a:rPr>
              <a:t>MODUS A</a:t>
            </a:r>
          </a:p>
        </p:txBody>
      </p:sp>
      <p:sp>
        <p:nvSpPr>
          <p:cNvPr id="3" name="Rectangle 2"/>
          <p:cNvSpPr/>
          <p:nvPr/>
        </p:nvSpPr>
        <p:spPr>
          <a:xfrm>
            <a:off x="640080" y="658368"/>
            <a:ext cx="384048" cy="45720"/>
          </a:xfrm>
          <a:prstGeom prst="rect">
            <a:avLst/>
          </a:prstGeom>
          <a:solidFill>
            <a:srgbClr val="21A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630936" y="785282"/>
            <a:ext cx="5669280" cy="73152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2400" b="1" noProof="0" dirty="0">
                <a:solidFill>
                  <a:srgbClr val="081426"/>
                </a:solidFill>
                <a:latin typeface="Aptos"/>
              </a:rPr>
              <a:t>Outline-Text als schnellster Weg zur Mindmap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636041"/>
            <a:ext cx="5394960" cy="41148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500" b="0" noProof="0" dirty="0">
                <a:solidFill>
                  <a:srgbClr val="687484"/>
                </a:solidFill>
                <a:latin typeface="Aptos"/>
              </a:rPr>
              <a:t>Struktur zuerst, Gestaltung später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368" y="1874519"/>
            <a:ext cx="5074920" cy="25603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>
              <a:defRPr/>
            </a:pPr>
            <a:r>
              <a:rPr lang="de-DE" sz="1200" b="1" noProof="0" dirty="0">
                <a:solidFill>
                  <a:srgbClr val="21AAAA"/>
                </a:solidFill>
                <a:latin typeface="Aptos"/>
              </a:rPr>
              <a:t>WAS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368" y="2148839"/>
            <a:ext cx="310896" cy="36576"/>
          </a:xfrm>
          <a:prstGeom prst="rect">
            <a:avLst/>
          </a:prstGeom>
          <a:solidFill>
            <a:srgbClr val="21A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658368" y="2258567"/>
            <a:ext cx="5074920" cy="7680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400" b="0" noProof="0" dirty="0">
                <a:solidFill>
                  <a:srgbClr val="212A34"/>
                </a:solidFill>
                <a:latin typeface="Aptos"/>
              </a:rPr>
              <a:t>Dieser Modus erzeugt einen hierarchischen Text mit Tabs und </a:t>
            </a:r>
            <a:r>
              <a:rPr lang="de-DE" sz="1400" b="0" noProof="0" dirty="0" err="1">
                <a:solidFill>
                  <a:srgbClr val="212A34"/>
                </a:solidFill>
                <a:latin typeface="Aptos"/>
              </a:rPr>
              <a:t>Ebenenlogik</a:t>
            </a:r>
            <a:r>
              <a:rPr lang="de-DE" sz="1400" b="0" noProof="0" dirty="0">
                <a:solidFill>
                  <a:srgbClr val="212A34"/>
                </a:solidFill>
                <a:latin typeface="Aptos"/>
              </a:rPr>
              <a:t>. Daraus baut iThoughts die Äste automatisch auf.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368" y="3069520"/>
            <a:ext cx="5074920" cy="25603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>
              <a:defRPr/>
            </a:pPr>
            <a:r>
              <a:rPr lang="de-DE" sz="1200" b="1" noProof="0" dirty="0">
                <a:solidFill>
                  <a:srgbClr val="F58A44"/>
                </a:solidFill>
                <a:latin typeface="Aptos"/>
              </a:rPr>
              <a:t>FUNKTION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8368" y="3343840"/>
            <a:ext cx="310896" cy="36576"/>
          </a:xfrm>
          <a:prstGeom prst="rect">
            <a:avLst/>
          </a:prstGeom>
          <a:solidFill>
            <a:srgbClr val="F58A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658368" y="3439608"/>
            <a:ext cx="5074920" cy="7680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400" b="0" noProof="0" dirty="0">
                <a:solidFill>
                  <a:srgbClr val="212A34"/>
                </a:solidFill>
                <a:latin typeface="Aptos"/>
              </a:rPr>
              <a:t>Ebene 1, Ebene 2 und tieferliegende Details bekommen durch die Schreibweise bereits ihre spätere visuelle Rolle.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368" y="4258240"/>
            <a:ext cx="5074920" cy="25603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>
              <a:defRPr/>
            </a:pPr>
            <a:r>
              <a:rPr lang="de-DE" sz="1200" b="1" noProof="0" dirty="0">
                <a:solidFill>
                  <a:srgbClr val="6EA57F"/>
                </a:solidFill>
                <a:latin typeface="Aptos"/>
              </a:rPr>
              <a:t>WARUM WICHTIG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8368" y="4532560"/>
            <a:ext cx="310896" cy="36576"/>
          </a:xfrm>
          <a:prstGeom prst="rect">
            <a:avLst/>
          </a:prstGeom>
          <a:solidFill>
            <a:srgbClr val="6EA5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658368" y="4607388"/>
            <a:ext cx="5074920" cy="7680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400" b="0" noProof="0" dirty="0">
                <a:solidFill>
                  <a:srgbClr val="212A34"/>
                </a:solidFill>
                <a:latin typeface="Aptos"/>
              </a:rPr>
              <a:t>Der Modus senkt die Einstiegshürde enorm: Wer eine Idee noch sortiert, braucht keine Dateimechanik, sondern ein schnelles Denkgerüst.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0080" y="5577840"/>
            <a:ext cx="5486400" cy="713232"/>
          </a:xfrm>
          <a:prstGeom prst="roundRect">
            <a:avLst/>
          </a:prstGeom>
          <a:solidFill>
            <a:srgbClr val="EBF3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6" name="TextBox 15"/>
          <p:cNvSpPr txBox="1"/>
          <p:nvPr/>
        </p:nvSpPr>
        <p:spPr>
          <a:xfrm>
            <a:off x="841248" y="5650992"/>
            <a:ext cx="822960" cy="16459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100" b="1" noProof="0" dirty="0">
                <a:solidFill>
                  <a:srgbClr val="21AAAA"/>
                </a:solidFill>
                <a:latin typeface="Aptos"/>
              </a:rPr>
              <a:t>Hintergrund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83080" y="5650992"/>
            <a:ext cx="4069080" cy="3108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250" b="0" noProof="0" dirty="0">
                <a:solidFill>
                  <a:srgbClr val="212A34"/>
                </a:solidFill>
                <a:latin typeface="Aptos"/>
              </a:rPr>
              <a:t>Textbasierte Strukturierung verhindert typischen Frühfehler: zu viel Zeit in Formatierung investieren, bevor die Gedanken sauber stehen.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85563" y="464231"/>
            <a:ext cx="5102352" cy="5802844"/>
          </a:xfrm>
          <a:prstGeom prst="rect">
            <a:avLst/>
          </a:prstGeom>
          <a:solidFill>
            <a:srgbClr val="E5EC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pic>
        <p:nvPicPr>
          <p:cNvPr id="19" name="Picture 18" descr="a_clean_modern_desktop_workspace_product_photo_sc.png"/>
          <p:cNvPicPr>
            <a:picLocks noChangeAspect="1"/>
          </p:cNvPicPr>
          <p:nvPr/>
        </p:nvPicPr>
        <p:blipFill>
          <a:blip r:embed="rId2"/>
          <a:srcRect r="44990"/>
          <a:stretch>
            <a:fillRect/>
          </a:stretch>
        </p:blipFill>
        <p:spPr>
          <a:xfrm>
            <a:off x="6559299" y="572452"/>
            <a:ext cx="4765107" cy="4875071"/>
          </a:xfrm>
          <a:prstGeom prst="rect">
            <a:avLst/>
          </a:prstGeom>
        </p:spPr>
      </p:pic>
      <p:cxnSp>
        <p:nvCxnSpPr>
          <p:cNvPr id="20" name="Connector 19"/>
          <p:cNvCxnSpPr/>
          <p:nvPr/>
        </p:nvCxnSpPr>
        <p:spPr>
          <a:xfrm>
            <a:off x="7406640" y="5669280"/>
            <a:ext cx="2971800" cy="0"/>
          </a:xfrm>
          <a:prstGeom prst="line">
            <a:avLst/>
          </a:prstGeom>
          <a:ln w="35560">
            <a:solidFill>
              <a:srgbClr val="F58A4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237477" y="5465999"/>
            <a:ext cx="338328" cy="369022"/>
          </a:xfrm>
          <a:prstGeom prst="ellipse">
            <a:avLst/>
          </a:prstGeom>
          <a:solidFill>
            <a:srgbClr val="F58A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22" name="Oval 21"/>
          <p:cNvSpPr/>
          <p:nvPr/>
        </p:nvSpPr>
        <p:spPr>
          <a:xfrm>
            <a:off x="10378440" y="5494008"/>
            <a:ext cx="338328" cy="369022"/>
          </a:xfrm>
          <a:prstGeom prst="ellipse">
            <a:avLst/>
          </a:prstGeom>
          <a:solidFill>
            <a:srgbClr val="21A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23" name="TextBox 22"/>
          <p:cNvSpPr txBox="1"/>
          <p:nvPr/>
        </p:nvSpPr>
        <p:spPr>
          <a:xfrm>
            <a:off x="7003361" y="5906447"/>
            <a:ext cx="1828800" cy="228600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l"/>
            <a:r>
              <a:rPr lang="de-DE" sz="1100" b="1" noProof="0" dirty="0">
                <a:solidFill>
                  <a:srgbClr val="212A34"/>
                </a:solidFill>
                <a:latin typeface="Aptos"/>
              </a:rPr>
              <a:t>Outline-Logik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238837" y="5916150"/>
            <a:ext cx="914400" cy="228600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l"/>
            <a:r>
              <a:rPr lang="de-DE" sz="1100" b="1" noProof="0" dirty="0">
                <a:solidFill>
                  <a:srgbClr val="212A34"/>
                </a:solidFill>
                <a:latin typeface="Aptos"/>
              </a:rPr>
              <a:t>Mindmap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6620256"/>
            <a:ext cx="12191695" cy="237744"/>
          </a:xfrm>
          <a:prstGeom prst="rect">
            <a:avLst/>
          </a:prstGeom>
          <a:solidFill>
            <a:srgbClr val="1026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26" name="TextBox 25"/>
          <p:cNvSpPr txBox="1"/>
          <p:nvPr/>
        </p:nvSpPr>
        <p:spPr>
          <a:xfrm>
            <a:off x="320040" y="6611112"/>
            <a:ext cx="3657600" cy="201168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l"/>
            <a:r>
              <a:rPr lang="de-DE" sz="900" b="0" noProof="0" dirty="0">
                <a:solidFill>
                  <a:srgbClr val="FFFFFF"/>
                </a:solidFill>
                <a:latin typeface="Aptos"/>
              </a:rPr>
              <a:t>iThoughts Mindmap Skill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475720" y="6601968"/>
            <a:ext cx="365760" cy="228600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r"/>
            <a:r>
              <a:rPr lang="de-DE" sz="1000" b="0" noProof="0" dirty="0">
                <a:solidFill>
                  <a:srgbClr val="FFFFFF"/>
                </a:solidFill>
                <a:latin typeface="Aptos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384048"/>
            <a:ext cx="2286000" cy="22860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200" b="1" noProof="0" dirty="0">
                <a:solidFill>
                  <a:srgbClr val="21AAAA"/>
                </a:solidFill>
                <a:latin typeface="Aptos"/>
              </a:rPr>
              <a:t>MODUS B</a:t>
            </a:r>
          </a:p>
        </p:txBody>
      </p:sp>
      <p:sp>
        <p:nvSpPr>
          <p:cNvPr id="3" name="Rectangle 2"/>
          <p:cNvSpPr/>
          <p:nvPr/>
        </p:nvSpPr>
        <p:spPr>
          <a:xfrm>
            <a:off x="640080" y="658368"/>
            <a:ext cx="384048" cy="45720"/>
          </a:xfrm>
          <a:prstGeom prst="rect">
            <a:avLst/>
          </a:prstGeom>
          <a:solidFill>
            <a:srgbClr val="21A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640080" y="841248"/>
            <a:ext cx="5669280" cy="73152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2800" b="1" noProof="0" dirty="0">
                <a:solidFill>
                  <a:srgbClr val="081426"/>
                </a:solidFill>
                <a:latin typeface="Aptos"/>
              </a:rPr>
              <a:t>Die vollständige .</a:t>
            </a:r>
            <a:r>
              <a:rPr lang="de-DE" sz="2800" b="1" noProof="0" dirty="0" err="1">
                <a:solidFill>
                  <a:srgbClr val="081426"/>
                </a:solidFill>
                <a:latin typeface="Aptos"/>
              </a:rPr>
              <a:t>itmz</a:t>
            </a:r>
            <a:r>
              <a:rPr lang="de-DE" sz="2800" b="1" noProof="0" dirty="0">
                <a:solidFill>
                  <a:srgbClr val="081426"/>
                </a:solidFill>
                <a:latin typeface="Aptos"/>
              </a:rPr>
              <a:t>-Datei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1481328"/>
            <a:ext cx="5394960" cy="41148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500" b="0" noProof="0" dirty="0">
                <a:solidFill>
                  <a:srgbClr val="687484"/>
                </a:solidFill>
                <a:latin typeface="Aptos"/>
              </a:rPr>
              <a:t>Wenn aus Struktur ein sofort nutzbares Ergebnis werden soll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368" y="1874519"/>
            <a:ext cx="5074920" cy="25603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>
              <a:defRPr/>
            </a:pPr>
            <a:r>
              <a:rPr lang="de-DE" sz="1200" b="1" noProof="0" dirty="0">
                <a:solidFill>
                  <a:srgbClr val="21AAAA"/>
                </a:solidFill>
                <a:latin typeface="Aptos"/>
              </a:rPr>
              <a:t>WAS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368" y="2148839"/>
            <a:ext cx="310896" cy="36576"/>
          </a:xfrm>
          <a:prstGeom prst="rect">
            <a:avLst/>
          </a:prstGeom>
          <a:solidFill>
            <a:srgbClr val="21A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658368" y="2258567"/>
            <a:ext cx="5074920" cy="7680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400" b="0" noProof="0" dirty="0">
                <a:solidFill>
                  <a:srgbClr val="212A34"/>
                </a:solidFill>
                <a:latin typeface="Aptos"/>
              </a:rPr>
              <a:t>Hier entsteht nicht nur Inhalt, sondern ein komplettes iThoughts-Paket mit XML, Stilinformationen und weiteren Begleitdateien.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368" y="3064704"/>
            <a:ext cx="5074920" cy="25603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>
              <a:defRPr/>
            </a:pPr>
            <a:r>
              <a:rPr lang="de-DE" sz="1200" b="1" noProof="0" dirty="0">
                <a:solidFill>
                  <a:srgbClr val="F58A44"/>
                </a:solidFill>
                <a:latin typeface="Aptos"/>
              </a:rPr>
              <a:t>FUNKTION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8368" y="3339024"/>
            <a:ext cx="310896" cy="36576"/>
          </a:xfrm>
          <a:prstGeom prst="rect">
            <a:avLst/>
          </a:prstGeom>
          <a:solidFill>
            <a:srgbClr val="F58A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658368" y="3448752"/>
            <a:ext cx="5074920" cy="7680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400" b="0" noProof="0" dirty="0">
                <a:solidFill>
                  <a:srgbClr val="212A34"/>
                </a:solidFill>
                <a:latin typeface="Aptos"/>
              </a:rPr>
              <a:t>Der User kann die Datei direkt öffnen und bekommt Farben, Icons, Rahmen und </a:t>
            </a:r>
            <a:r>
              <a:rPr lang="de-DE" sz="1400" b="0" noProof="0" dirty="0" err="1">
                <a:solidFill>
                  <a:srgbClr val="212A34"/>
                </a:solidFill>
                <a:latin typeface="Aptos"/>
              </a:rPr>
              <a:t>Callouts</a:t>
            </a:r>
            <a:r>
              <a:rPr lang="de-DE" sz="1400" b="0" noProof="0" dirty="0">
                <a:solidFill>
                  <a:srgbClr val="212A34"/>
                </a:solidFill>
                <a:latin typeface="Aptos"/>
              </a:rPr>
              <a:t> ohne zusätzlichen Import-Schritt.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368" y="4253423"/>
            <a:ext cx="5074920" cy="25603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>
              <a:defRPr/>
            </a:pPr>
            <a:r>
              <a:rPr lang="de-DE" sz="1200" b="1" noProof="0" dirty="0">
                <a:solidFill>
                  <a:srgbClr val="6EA57F"/>
                </a:solidFill>
                <a:latin typeface="Aptos"/>
              </a:rPr>
              <a:t>WARUM WICHTIG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8368" y="4527743"/>
            <a:ext cx="310896" cy="36576"/>
          </a:xfrm>
          <a:prstGeom prst="rect">
            <a:avLst/>
          </a:prstGeom>
          <a:solidFill>
            <a:srgbClr val="6EA5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658368" y="4637471"/>
            <a:ext cx="5074920" cy="7680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400" b="0" noProof="0" dirty="0">
                <a:solidFill>
                  <a:srgbClr val="212A34"/>
                </a:solidFill>
                <a:latin typeface="Aptos"/>
              </a:rPr>
              <a:t>Für Übergaben, Archivierung oder Weiterarbeit zählt nicht nur der Inhalt, sondern die exakte Darstellung in der Ziel-App.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0080" y="5577840"/>
            <a:ext cx="5486400" cy="713232"/>
          </a:xfrm>
          <a:prstGeom prst="roundRect">
            <a:avLst/>
          </a:prstGeom>
          <a:solidFill>
            <a:srgbClr val="EBF3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6" name="TextBox 15"/>
          <p:cNvSpPr txBox="1"/>
          <p:nvPr/>
        </p:nvSpPr>
        <p:spPr>
          <a:xfrm>
            <a:off x="841248" y="5650992"/>
            <a:ext cx="822960" cy="16459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100" b="1" noProof="0" dirty="0">
                <a:solidFill>
                  <a:srgbClr val="21AAAA"/>
                </a:solidFill>
                <a:latin typeface="Aptos"/>
              </a:rPr>
              <a:t>Hintergrund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83080" y="5650992"/>
            <a:ext cx="4069080" cy="3108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250" b="0" noProof="0" dirty="0">
                <a:solidFill>
                  <a:srgbClr val="212A34"/>
                </a:solidFill>
                <a:latin typeface="Aptos"/>
              </a:rPr>
              <a:t>Viele Dateiformate speichern mehr als sichtbar ist: Layout, Status, Metadaten und App-spezifische Logik. Genau das macht Modus B wertvoll.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19088" y="950976"/>
            <a:ext cx="4809744" cy="5065776"/>
          </a:xfrm>
          <a:prstGeom prst="rect">
            <a:avLst/>
          </a:prstGeom>
          <a:solidFill>
            <a:srgbClr val="E5EC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pic>
        <p:nvPicPr>
          <p:cNvPr id="19" name="Picture 18" descr="a_high_resolution_well_lit_overhead_angled_close.png"/>
          <p:cNvPicPr>
            <a:picLocks noChangeAspect="1"/>
          </p:cNvPicPr>
          <p:nvPr/>
        </p:nvPicPr>
        <p:blipFill>
          <a:blip r:embed="rId2"/>
          <a:srcRect l="23325" r="23325"/>
          <a:stretch>
            <a:fillRect/>
          </a:stretch>
        </p:blipFill>
        <p:spPr>
          <a:xfrm>
            <a:off x="6492240" y="1024128"/>
            <a:ext cx="4663440" cy="491947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620256"/>
            <a:ext cx="12191695" cy="237744"/>
          </a:xfrm>
          <a:prstGeom prst="rect">
            <a:avLst/>
          </a:prstGeom>
          <a:solidFill>
            <a:srgbClr val="1026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21" name="TextBox 20"/>
          <p:cNvSpPr txBox="1"/>
          <p:nvPr/>
        </p:nvSpPr>
        <p:spPr>
          <a:xfrm>
            <a:off x="320040" y="6611112"/>
            <a:ext cx="3657600" cy="201168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l"/>
            <a:r>
              <a:rPr lang="de-DE" sz="900" b="0" noProof="0" dirty="0">
                <a:solidFill>
                  <a:srgbClr val="FFFFFF"/>
                </a:solidFill>
                <a:latin typeface="Aptos"/>
              </a:rPr>
              <a:t>iThoughts Mindmap Skill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75720" y="6601968"/>
            <a:ext cx="365760" cy="228600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r"/>
            <a:r>
              <a:rPr lang="de-DE" sz="1000" b="0" noProof="0" dirty="0">
                <a:solidFill>
                  <a:srgbClr val="FFFFFF"/>
                </a:solidFill>
                <a:latin typeface="Aptos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4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384048"/>
            <a:ext cx="2286000" cy="22860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200" b="1" noProof="0" dirty="0">
                <a:solidFill>
                  <a:srgbClr val="5BC4D6"/>
                </a:solidFill>
                <a:latin typeface="Aptos"/>
              </a:rPr>
              <a:t>KRITISCHER ABSCHNITT</a:t>
            </a:r>
          </a:p>
        </p:txBody>
      </p:sp>
      <p:sp>
        <p:nvSpPr>
          <p:cNvPr id="3" name="Rectangle 2"/>
          <p:cNvSpPr/>
          <p:nvPr/>
        </p:nvSpPr>
        <p:spPr>
          <a:xfrm>
            <a:off x="640080" y="658368"/>
            <a:ext cx="384048" cy="45720"/>
          </a:xfrm>
          <a:prstGeom prst="rect">
            <a:avLst/>
          </a:prstGeom>
          <a:solidFill>
            <a:srgbClr val="5BC4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640080" y="841248"/>
            <a:ext cx="5669280" cy="73152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2000" b="1" noProof="0" dirty="0">
                <a:solidFill>
                  <a:srgbClr val="FFFFFF"/>
                </a:solidFill>
                <a:latin typeface="Aptos"/>
              </a:rPr>
              <a:t>Bestehende .</a:t>
            </a:r>
            <a:r>
              <a:rPr lang="de-DE" sz="2000" b="1" noProof="0" dirty="0" err="1">
                <a:solidFill>
                  <a:srgbClr val="FFFFFF"/>
                </a:solidFill>
                <a:latin typeface="Aptos"/>
              </a:rPr>
              <a:t>itmz</a:t>
            </a:r>
            <a:r>
              <a:rPr lang="de-DE" sz="2000" b="1" noProof="0" dirty="0">
                <a:solidFill>
                  <a:srgbClr val="FFFFFF"/>
                </a:solidFill>
                <a:latin typeface="Aptos"/>
              </a:rPr>
              <a:t>-Dateien dürfen nicht neu erfunden werden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1481328"/>
            <a:ext cx="5394960" cy="41148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500" b="0" noProof="0" dirty="0">
                <a:solidFill>
                  <a:srgbClr val="D2DCE6"/>
                </a:solidFill>
                <a:latin typeface="Aptos"/>
              </a:rPr>
              <a:t>Bearbeiten heißt hier: präzise eingreifen, nicht komplett neu schreiben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368" y="1912560"/>
            <a:ext cx="4983480" cy="25603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>
              <a:defRPr/>
            </a:pPr>
            <a:r>
              <a:rPr lang="de-DE" sz="1200" b="1" noProof="0" dirty="0">
                <a:solidFill>
                  <a:srgbClr val="5BC4D6"/>
                </a:solidFill>
                <a:latin typeface="Aptos"/>
              </a:rPr>
              <a:t>WAS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368" y="2186880"/>
            <a:ext cx="310896" cy="36576"/>
          </a:xfrm>
          <a:prstGeom prst="rect">
            <a:avLst/>
          </a:prstGeom>
          <a:solidFill>
            <a:srgbClr val="5BC4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658368" y="2212848"/>
            <a:ext cx="4983480" cy="7680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600" b="0" noProof="0" dirty="0">
                <a:solidFill>
                  <a:srgbClr val="FFFFFF"/>
                </a:solidFill>
                <a:latin typeface="Aptos"/>
              </a:rPr>
              <a:t>Bei Uploads vorhandener Mindmaps bleibt die Original-XML die Basis. Geändert werden nur die betroffenen Knoten.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368" y="3037272"/>
            <a:ext cx="4983480" cy="25603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>
              <a:defRPr/>
            </a:pPr>
            <a:r>
              <a:rPr lang="de-DE" sz="1200" b="1" noProof="0" dirty="0">
                <a:solidFill>
                  <a:srgbClr val="5BC4D6"/>
                </a:solidFill>
                <a:latin typeface="Aptos"/>
              </a:rPr>
              <a:t>FUNKTION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8368" y="3227832"/>
            <a:ext cx="310896" cy="36576"/>
          </a:xfrm>
          <a:prstGeom prst="rect">
            <a:avLst/>
          </a:prstGeom>
          <a:solidFill>
            <a:srgbClr val="5BC4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658368" y="3421320"/>
            <a:ext cx="4983480" cy="7680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400" b="0" noProof="0" dirty="0">
                <a:solidFill>
                  <a:srgbClr val="FFFFFF"/>
                </a:solidFill>
                <a:latin typeface="Aptos"/>
              </a:rPr>
              <a:t>Der Workflow lautet: Original entpacken, gezielt ersetzen, XML validieren, alle Originaldateien wieder vollständig einpacken.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368" y="4216847"/>
            <a:ext cx="4983480" cy="25603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>
              <a:defRPr/>
            </a:pPr>
            <a:r>
              <a:rPr lang="de-DE" sz="1200" b="1" noProof="0" dirty="0">
                <a:solidFill>
                  <a:srgbClr val="5BC4D6"/>
                </a:solidFill>
                <a:latin typeface="Aptos"/>
              </a:rPr>
              <a:t>WARUM WICHTIG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8368" y="4491167"/>
            <a:ext cx="310896" cy="36576"/>
          </a:xfrm>
          <a:prstGeom prst="rect">
            <a:avLst/>
          </a:prstGeom>
          <a:solidFill>
            <a:srgbClr val="5BC4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658368" y="4517135"/>
            <a:ext cx="4983480" cy="7680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400" b="0" noProof="0" dirty="0">
                <a:solidFill>
                  <a:srgbClr val="FFFFFF"/>
                </a:solidFill>
                <a:latin typeface="Aptos"/>
              </a:rPr>
              <a:t>Komplettes Neuschreiben zerstört leicht Sonderzeichen, versteckte Felder oder Vorschaudateien. Die Folge ist oft eine leere oder kaputte </a:t>
            </a:r>
            <a:r>
              <a:rPr lang="de-DE" sz="1400" b="0" noProof="0" dirty="0" err="1">
                <a:solidFill>
                  <a:srgbClr val="FFFFFF"/>
                </a:solidFill>
                <a:latin typeface="Aptos"/>
              </a:rPr>
              <a:t>Map</a:t>
            </a:r>
            <a:r>
              <a:rPr lang="de-DE" sz="1400" b="0" noProof="0" dirty="0">
                <a:solidFill>
                  <a:srgbClr val="FFFFFF"/>
                </a:solidFill>
                <a:latin typeface="Aptos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0080" y="5675560"/>
            <a:ext cx="5486400" cy="713232"/>
          </a:xfrm>
          <a:prstGeom prst="roundRect">
            <a:avLst/>
          </a:prstGeom>
          <a:solidFill>
            <a:srgbClr val="1530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6" name="TextBox 15"/>
          <p:cNvSpPr txBox="1"/>
          <p:nvPr/>
        </p:nvSpPr>
        <p:spPr>
          <a:xfrm>
            <a:off x="841248" y="5713812"/>
            <a:ext cx="822960" cy="16459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100" b="1" noProof="0" dirty="0">
                <a:solidFill>
                  <a:srgbClr val="5BC4D6"/>
                </a:solidFill>
                <a:latin typeface="Aptos"/>
              </a:rPr>
              <a:t>Hintergrund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83080" y="5713812"/>
            <a:ext cx="4069080" cy="3108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250" b="0" noProof="0" dirty="0">
                <a:solidFill>
                  <a:srgbClr val="FFFFFF"/>
                </a:solidFill>
                <a:latin typeface="Aptos"/>
              </a:rPr>
              <a:t>Dateiformate aus Apps enthalten oft implizites Wissen der Anwendung. Wer alles neu baut, verliert genau diese unsichtbaren, aber entscheidenden Details.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27648" y="841248"/>
            <a:ext cx="5129784" cy="4489704"/>
          </a:xfrm>
          <a:prstGeom prst="rect">
            <a:avLst/>
          </a:prstGeom>
          <a:solidFill>
            <a:srgbClr val="1C37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pic>
        <p:nvPicPr>
          <p:cNvPr id="19" name="Picture 18" descr="a_detailed_high_resolution_futuristic_digital_il.png"/>
          <p:cNvPicPr>
            <a:picLocks noChangeAspect="1"/>
          </p:cNvPicPr>
          <p:nvPr/>
        </p:nvPicPr>
        <p:blipFill>
          <a:blip r:embed="rId2"/>
          <a:srcRect r="35426"/>
          <a:stretch>
            <a:fillRect/>
          </a:stretch>
        </p:blipFill>
        <p:spPr>
          <a:xfrm>
            <a:off x="6400800" y="914400"/>
            <a:ext cx="4983480" cy="4343400"/>
          </a:xfrm>
          <a:prstGeom prst="rect">
            <a:avLst/>
          </a:prstGeom>
        </p:spPr>
      </p:pic>
      <p:cxnSp>
        <p:nvCxnSpPr>
          <p:cNvPr id="20" name="Connector 19"/>
          <p:cNvCxnSpPr/>
          <p:nvPr/>
        </p:nvCxnSpPr>
        <p:spPr>
          <a:xfrm>
            <a:off x="6720840" y="5532120"/>
            <a:ext cx="4297680" cy="0"/>
          </a:xfrm>
          <a:prstGeom prst="line">
            <a:avLst/>
          </a:prstGeom>
          <a:ln w="30480">
            <a:solidFill>
              <a:srgbClr val="5BC4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713372" y="5376672"/>
            <a:ext cx="310896" cy="310896"/>
          </a:xfrm>
          <a:prstGeom prst="ellipse">
            <a:avLst/>
          </a:prstGeom>
          <a:solidFill>
            <a:srgbClr val="3D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b="1" noProof="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8165592" y="5376672"/>
            <a:ext cx="310896" cy="310896"/>
          </a:xfrm>
          <a:prstGeom prst="ellipse">
            <a:avLst/>
          </a:prstGeom>
          <a:solidFill>
            <a:srgbClr val="587E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b="1" noProof="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9582912" y="5376672"/>
            <a:ext cx="310896" cy="310896"/>
          </a:xfrm>
          <a:prstGeom prst="ellipse">
            <a:avLst/>
          </a:prstGeom>
          <a:solidFill>
            <a:srgbClr val="F58A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b="1" noProof="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10817352" y="5376672"/>
            <a:ext cx="310896" cy="310896"/>
          </a:xfrm>
          <a:prstGeom prst="ellipse">
            <a:avLst/>
          </a:prstGeom>
          <a:solidFill>
            <a:srgbClr val="6EA5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b="1" noProof="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45352" y="5760719"/>
            <a:ext cx="1143000" cy="228600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ctr"/>
            <a:r>
              <a:rPr lang="de-DE" sz="1100" b="0" noProof="0" dirty="0">
                <a:solidFill>
                  <a:srgbClr val="FFFFFF"/>
                </a:solidFill>
                <a:latin typeface="Aptos"/>
              </a:rPr>
              <a:t>Original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87791" y="5760719"/>
            <a:ext cx="1143000" cy="228600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ctr"/>
            <a:r>
              <a:rPr lang="de-DE" sz="1100" b="0" noProof="0" dirty="0">
                <a:solidFill>
                  <a:srgbClr val="FFFFFF"/>
                </a:solidFill>
                <a:latin typeface="Aptos"/>
              </a:rPr>
              <a:t>Zielknoten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31960" y="5760719"/>
            <a:ext cx="1143000" cy="228600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ctr"/>
            <a:r>
              <a:rPr lang="de-DE" sz="1100" b="0" noProof="0" dirty="0">
                <a:solidFill>
                  <a:srgbClr val="FFFFFF"/>
                </a:solidFill>
                <a:latin typeface="Aptos"/>
              </a:rPr>
              <a:t>Validieren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332720" y="5742432"/>
            <a:ext cx="1143000" cy="228600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ctr"/>
            <a:r>
              <a:rPr lang="de-DE" sz="1100" b="0" noProof="0" dirty="0">
                <a:solidFill>
                  <a:srgbClr val="FFFFFF"/>
                </a:solidFill>
                <a:latin typeface="Aptos"/>
              </a:rPr>
              <a:t>Neu verpacken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6620256"/>
            <a:ext cx="12191695" cy="237744"/>
          </a:xfrm>
          <a:prstGeom prst="rect">
            <a:avLst/>
          </a:prstGeom>
          <a:solidFill>
            <a:srgbClr val="1026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30" name="TextBox 29"/>
          <p:cNvSpPr txBox="1"/>
          <p:nvPr/>
        </p:nvSpPr>
        <p:spPr>
          <a:xfrm>
            <a:off x="320040" y="6611112"/>
            <a:ext cx="3657600" cy="201168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l"/>
            <a:r>
              <a:rPr lang="de-DE" sz="900" b="0" noProof="0" dirty="0">
                <a:solidFill>
                  <a:srgbClr val="FFFFFF"/>
                </a:solidFill>
                <a:latin typeface="Aptos"/>
              </a:rPr>
              <a:t>iThoughts Mindmap Skill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475720" y="6601968"/>
            <a:ext cx="365760" cy="228600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r"/>
            <a:r>
              <a:rPr lang="de-DE" sz="1000" b="0" noProof="0" dirty="0">
                <a:solidFill>
                  <a:srgbClr val="FFFFFF"/>
                </a:solidFill>
                <a:latin typeface="Aptos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384048"/>
            <a:ext cx="2286000" cy="22860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200" b="1" noProof="0" dirty="0">
                <a:solidFill>
                  <a:srgbClr val="21AAAA"/>
                </a:solidFill>
                <a:latin typeface="Aptos"/>
              </a:rPr>
              <a:t>DATEI-NAMENSKONVENTION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40080" y="658368"/>
            <a:ext cx="384048" cy="45720"/>
          </a:xfrm>
          <a:prstGeom prst="rect">
            <a:avLst/>
          </a:prstGeom>
          <a:solidFill>
            <a:srgbClr val="21A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640080" y="841248"/>
            <a:ext cx="5669280" cy="73152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2000" b="1" noProof="0" dirty="0">
                <a:solidFill>
                  <a:srgbClr val="081426"/>
                </a:solidFill>
                <a:latin typeface="Aptos"/>
              </a:rPr>
              <a:t>Warum Datum und Uhrzeit konsequent mitlaufen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1264946"/>
            <a:ext cx="5394960" cy="41148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500" b="0" noProof="0" dirty="0">
                <a:solidFill>
                  <a:srgbClr val="687484"/>
                </a:solidFill>
                <a:latin typeface="Aptos"/>
              </a:rPr>
              <a:t>Versionen müssen sichtbar und technisch konsistent sein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368" y="1828800"/>
            <a:ext cx="5029200" cy="25603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>
              <a:defRPr/>
            </a:pPr>
            <a:r>
              <a:rPr lang="de-DE" sz="1200" b="1" noProof="0" dirty="0">
                <a:solidFill>
                  <a:srgbClr val="21AAAA"/>
                </a:solidFill>
                <a:latin typeface="Aptos"/>
              </a:rPr>
              <a:t>WAS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368" y="2103120"/>
            <a:ext cx="310896" cy="36576"/>
          </a:xfrm>
          <a:prstGeom prst="rect">
            <a:avLst/>
          </a:prstGeom>
          <a:solidFill>
            <a:srgbClr val="21A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658368" y="2212848"/>
            <a:ext cx="5029200" cy="7680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400" b="0" noProof="0" dirty="0">
                <a:solidFill>
                  <a:srgbClr val="212A34"/>
                </a:solidFill>
                <a:latin typeface="Aptos"/>
              </a:rPr>
              <a:t>Jede Ausgabedatei trägt Datum und Uhrzeit. Derselbe Zeitwert fließt zusätzlich in die XML-Attribute für erstellt und geändert ein.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368" y="2962656"/>
            <a:ext cx="5029200" cy="25603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>
              <a:defRPr/>
            </a:pPr>
            <a:r>
              <a:rPr lang="de-DE" sz="1200" b="1" noProof="0" dirty="0">
                <a:solidFill>
                  <a:srgbClr val="F58A44"/>
                </a:solidFill>
                <a:latin typeface="Aptos"/>
              </a:rPr>
              <a:t>FUNKTION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8368" y="3236976"/>
            <a:ext cx="310896" cy="36576"/>
          </a:xfrm>
          <a:prstGeom prst="rect">
            <a:avLst/>
          </a:prstGeom>
          <a:solidFill>
            <a:srgbClr val="F58A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658368" y="3346704"/>
            <a:ext cx="5029200" cy="7680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400" b="0" noProof="0" dirty="0">
                <a:solidFill>
                  <a:srgbClr val="212A34"/>
                </a:solidFill>
                <a:latin typeface="Aptos"/>
              </a:rPr>
              <a:t>So bleiben Dateiname und innere Metadaten synchron. Es gibt keine widersprüchlichen Versionen oder manuell geratenen Zeitmarken.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368" y="4133087"/>
            <a:ext cx="5029200" cy="25603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>
              <a:defRPr/>
            </a:pPr>
            <a:r>
              <a:rPr lang="de-DE" sz="1200" b="1" noProof="0" dirty="0">
                <a:solidFill>
                  <a:srgbClr val="6EA57F"/>
                </a:solidFill>
                <a:latin typeface="Aptos"/>
              </a:rPr>
              <a:t>WARUM WICHTIG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8368" y="4407407"/>
            <a:ext cx="310896" cy="36576"/>
          </a:xfrm>
          <a:prstGeom prst="rect">
            <a:avLst/>
          </a:prstGeom>
          <a:solidFill>
            <a:srgbClr val="6EA5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658368" y="4517135"/>
            <a:ext cx="5029200" cy="7680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400" b="0" noProof="0" dirty="0">
                <a:solidFill>
                  <a:srgbClr val="212A34"/>
                </a:solidFill>
                <a:latin typeface="Aptos"/>
              </a:rPr>
              <a:t>Gerade bei mehreren Exportständen entscheidet eine saubere Zeitlogik darüber, welche Datei vertrauenswürdig und aktuell ist.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0080" y="5577840"/>
            <a:ext cx="5486400" cy="713232"/>
          </a:xfrm>
          <a:prstGeom prst="roundRect">
            <a:avLst/>
          </a:prstGeom>
          <a:solidFill>
            <a:srgbClr val="EBF3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6" name="TextBox 15"/>
          <p:cNvSpPr txBox="1"/>
          <p:nvPr/>
        </p:nvSpPr>
        <p:spPr>
          <a:xfrm>
            <a:off x="841248" y="5650992"/>
            <a:ext cx="822960" cy="16459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100" b="1" noProof="0" dirty="0">
                <a:solidFill>
                  <a:srgbClr val="21AAAA"/>
                </a:solidFill>
                <a:latin typeface="Aptos"/>
              </a:rPr>
              <a:t>Hintergrund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83080" y="5650992"/>
            <a:ext cx="4069080" cy="3108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250" b="0" noProof="0" dirty="0">
                <a:solidFill>
                  <a:srgbClr val="212A34"/>
                </a:solidFill>
                <a:latin typeface="Aptos"/>
              </a:rPr>
              <a:t>Versionierung ist kein Formalismus. Sie schützt vor Fehlentscheidungen, wenn mehrere Bearbeitungsstände parallel im Umlauf sind.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504434" y="1143000"/>
            <a:ext cx="4983480" cy="4434840"/>
          </a:xfrm>
          <a:prstGeom prst="roundRect">
            <a:avLst/>
          </a:prstGeom>
          <a:solidFill>
            <a:srgbClr val="E9F0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9" name="TextBox 18"/>
          <p:cNvSpPr txBox="1"/>
          <p:nvPr/>
        </p:nvSpPr>
        <p:spPr>
          <a:xfrm>
            <a:off x="7543800" y="1496268"/>
            <a:ext cx="3840480" cy="27432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600" b="1" noProof="0" dirty="0">
                <a:solidFill>
                  <a:srgbClr val="081426"/>
                </a:solidFill>
                <a:latin typeface="Aptos"/>
              </a:rPr>
              <a:t>Ein Zeitwert – zwei Aufgaben</a:t>
            </a:r>
          </a:p>
        </p:txBody>
      </p:sp>
      <p:cxnSp>
        <p:nvCxnSpPr>
          <p:cNvPr id="20" name="Connector 19"/>
          <p:cNvCxnSpPr/>
          <p:nvPr/>
        </p:nvCxnSpPr>
        <p:spPr>
          <a:xfrm>
            <a:off x="9019558" y="2514599"/>
            <a:ext cx="0" cy="1234440"/>
          </a:xfrm>
          <a:prstGeom prst="line">
            <a:avLst/>
          </a:prstGeom>
          <a:ln w="30480">
            <a:solidFill>
              <a:srgbClr val="21AA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8608064" y="2068115"/>
            <a:ext cx="797551" cy="749808"/>
          </a:xfrm>
          <a:prstGeom prst="ellipse">
            <a:avLst/>
          </a:prstGeom>
          <a:solidFill>
            <a:srgbClr val="1026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noProof="0" dirty="0" err="1">
                <a:solidFill>
                  <a:srgbClr val="FFFFFF"/>
                </a:solidFill>
              </a:rPr>
              <a:t>now</a:t>
            </a:r>
            <a:endParaRPr lang="de-DE" sz="1200" b="1" noProof="0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88351" y="4325111"/>
            <a:ext cx="694641" cy="653059"/>
          </a:xfrm>
          <a:prstGeom prst="ellipse">
            <a:avLst/>
          </a:prstGeom>
          <a:solidFill>
            <a:srgbClr val="F58A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b="1" noProof="0" dirty="0">
                <a:solidFill>
                  <a:srgbClr val="FFFFFF"/>
                </a:solidFill>
              </a:rPr>
              <a:t>Datei</a:t>
            </a:r>
          </a:p>
        </p:txBody>
      </p:sp>
      <p:sp>
        <p:nvSpPr>
          <p:cNvPr id="23" name="Oval 22"/>
          <p:cNvSpPr/>
          <p:nvPr/>
        </p:nvSpPr>
        <p:spPr>
          <a:xfrm>
            <a:off x="10131551" y="4325111"/>
            <a:ext cx="694641" cy="653059"/>
          </a:xfrm>
          <a:prstGeom prst="ellipse">
            <a:avLst/>
          </a:prstGeom>
          <a:solidFill>
            <a:srgbClr val="6EA5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b="1" noProof="0" dirty="0">
                <a:solidFill>
                  <a:srgbClr val="FFFFFF"/>
                </a:solidFill>
              </a:rPr>
              <a:t>XML</a:t>
            </a:r>
          </a:p>
        </p:txBody>
      </p:sp>
      <p:cxnSp>
        <p:nvCxnSpPr>
          <p:cNvPr id="24" name="Connector 23"/>
          <p:cNvCxnSpPr>
            <a:cxnSpLocks/>
            <a:endCxn id="22" idx="7"/>
          </p:cNvCxnSpPr>
          <p:nvPr/>
        </p:nvCxnSpPr>
        <p:spPr>
          <a:xfrm flipH="1">
            <a:off x="7981264" y="3749039"/>
            <a:ext cx="1025576" cy="671710"/>
          </a:xfrm>
          <a:prstGeom prst="line">
            <a:avLst/>
          </a:prstGeom>
          <a:ln w="30480">
            <a:solidFill>
              <a:srgbClr val="21AA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 24"/>
          <p:cNvCxnSpPr>
            <a:cxnSpLocks/>
          </p:cNvCxnSpPr>
          <p:nvPr/>
        </p:nvCxnSpPr>
        <p:spPr>
          <a:xfrm>
            <a:off x="9006840" y="3749039"/>
            <a:ext cx="1191163" cy="768096"/>
          </a:xfrm>
          <a:prstGeom prst="line">
            <a:avLst/>
          </a:prstGeom>
          <a:ln w="30480">
            <a:solidFill>
              <a:srgbClr val="21AA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84848" y="5081688"/>
            <a:ext cx="1737360" cy="548640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ctr"/>
            <a:r>
              <a:rPr lang="de-DE" sz="1200" b="0" noProof="0" dirty="0">
                <a:solidFill>
                  <a:srgbClr val="212A34"/>
                </a:solidFill>
                <a:latin typeface="Aptos"/>
              </a:rPr>
              <a:t>JJMMTT HHMM
sichtbar für Nutzer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464040" y="5081688"/>
            <a:ext cx="1828800" cy="548640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ctr"/>
            <a:r>
              <a:rPr lang="de-DE" sz="1200" b="0" noProof="0" dirty="0" err="1">
                <a:solidFill>
                  <a:srgbClr val="212A34"/>
                </a:solidFill>
                <a:latin typeface="Aptos"/>
              </a:rPr>
              <a:t>created</a:t>
            </a:r>
            <a:r>
              <a:rPr lang="de-DE" sz="1200" b="0" noProof="0" dirty="0">
                <a:solidFill>
                  <a:srgbClr val="212A34"/>
                </a:solidFill>
                <a:latin typeface="Aptos"/>
              </a:rPr>
              <a:t> / </a:t>
            </a:r>
            <a:r>
              <a:rPr lang="de-DE" sz="1200" b="0" noProof="0" dirty="0" err="1">
                <a:solidFill>
                  <a:srgbClr val="212A34"/>
                </a:solidFill>
                <a:latin typeface="Aptos"/>
              </a:rPr>
              <a:t>modified</a:t>
            </a:r>
            <a:r>
              <a:rPr lang="de-DE" sz="1200" b="0" noProof="0" dirty="0">
                <a:solidFill>
                  <a:srgbClr val="212A34"/>
                </a:solidFill>
                <a:latin typeface="Aptos"/>
              </a:rPr>
              <a:t>
technisch konsistent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6620256"/>
            <a:ext cx="12191695" cy="237744"/>
          </a:xfrm>
          <a:prstGeom prst="rect">
            <a:avLst/>
          </a:prstGeom>
          <a:solidFill>
            <a:srgbClr val="1026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29" name="TextBox 28"/>
          <p:cNvSpPr txBox="1"/>
          <p:nvPr/>
        </p:nvSpPr>
        <p:spPr>
          <a:xfrm>
            <a:off x="320040" y="6611112"/>
            <a:ext cx="3657600" cy="201168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l"/>
            <a:r>
              <a:rPr lang="de-DE" sz="900" b="0" noProof="0" dirty="0">
                <a:solidFill>
                  <a:srgbClr val="FFFFFF"/>
                </a:solidFill>
                <a:latin typeface="Aptos"/>
              </a:rPr>
              <a:t>iThoughts Mindmap Skill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475720" y="6601968"/>
            <a:ext cx="365760" cy="228600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r"/>
            <a:r>
              <a:rPr lang="de-DE" sz="1000" b="0" noProof="0" dirty="0">
                <a:solidFill>
                  <a:srgbClr val="FFFFFF"/>
                </a:solidFill>
                <a:latin typeface="Aptos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384048"/>
            <a:ext cx="2286000" cy="22860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200" b="1" noProof="0" dirty="0">
                <a:solidFill>
                  <a:srgbClr val="21AAAA"/>
                </a:solidFill>
                <a:latin typeface="Aptos"/>
              </a:rPr>
              <a:t>FARB- UND ICON-SYSTEM</a:t>
            </a:r>
          </a:p>
        </p:txBody>
      </p:sp>
      <p:sp>
        <p:nvSpPr>
          <p:cNvPr id="3" name="Rectangle 2"/>
          <p:cNvSpPr/>
          <p:nvPr/>
        </p:nvSpPr>
        <p:spPr>
          <a:xfrm>
            <a:off x="640080" y="658368"/>
            <a:ext cx="384048" cy="45720"/>
          </a:xfrm>
          <a:prstGeom prst="rect">
            <a:avLst/>
          </a:prstGeom>
          <a:solidFill>
            <a:srgbClr val="21A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630936" y="736092"/>
            <a:ext cx="5669280" cy="73152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2000" b="1" noProof="0" dirty="0">
                <a:solidFill>
                  <a:srgbClr val="081426"/>
                </a:solidFill>
                <a:latin typeface="Aptos"/>
              </a:rPr>
              <a:t>Warum visuelle Signale im Skill bewusst sparsam geregelt sind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1481328"/>
            <a:ext cx="5394960" cy="41148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500" b="0" noProof="0" dirty="0">
                <a:solidFill>
                  <a:srgbClr val="687484"/>
                </a:solidFill>
                <a:latin typeface="Aptos"/>
              </a:rPr>
              <a:t>Bedeutung schlägt Dekoration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368" y="1847088"/>
            <a:ext cx="4983480" cy="25603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>
              <a:defRPr/>
            </a:pPr>
            <a:r>
              <a:rPr lang="de-DE" sz="1200" b="1" noProof="0" dirty="0">
                <a:solidFill>
                  <a:srgbClr val="21AAAA"/>
                </a:solidFill>
                <a:latin typeface="Aptos"/>
              </a:rPr>
              <a:t>WAS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368" y="2121408"/>
            <a:ext cx="310896" cy="36576"/>
          </a:xfrm>
          <a:prstGeom prst="rect">
            <a:avLst/>
          </a:prstGeom>
          <a:solidFill>
            <a:srgbClr val="21A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658368" y="2231136"/>
            <a:ext cx="4983480" cy="7680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400" b="0" noProof="0" dirty="0">
                <a:solidFill>
                  <a:srgbClr val="212A34"/>
                </a:solidFill>
                <a:latin typeface="Aptos"/>
              </a:rPr>
              <a:t>Farben und Icons sind semantische Marker für Status, Wichtigkeit, Warnung oder von Claude ergänzte Inhalte.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368" y="2852929"/>
            <a:ext cx="4983480" cy="25603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>
              <a:defRPr/>
            </a:pPr>
            <a:r>
              <a:rPr lang="de-DE" sz="1200" b="1" noProof="0" dirty="0">
                <a:solidFill>
                  <a:srgbClr val="F58A44"/>
                </a:solidFill>
                <a:latin typeface="Aptos"/>
              </a:rPr>
              <a:t>FUNKTION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2365" y="3204901"/>
            <a:ext cx="310896" cy="36576"/>
          </a:xfrm>
          <a:prstGeom prst="rect">
            <a:avLst/>
          </a:prstGeom>
          <a:solidFill>
            <a:srgbClr val="F58A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" y="3401351"/>
            <a:ext cx="4983480" cy="7680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400" b="0" noProof="0" dirty="0">
                <a:solidFill>
                  <a:srgbClr val="212A34"/>
                </a:solidFill>
                <a:latin typeface="Aptos"/>
              </a:rPr>
              <a:t>Der Skill erlaubt Signale, aber standardmäßig zurückhaltend. Bei vorhandenen Maps bleiben Nutzerfarben erhalten; neue Ergänzungen werden klar markiert.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368" y="4400004"/>
            <a:ext cx="4983480" cy="25603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>
              <a:defRPr/>
            </a:pPr>
            <a:r>
              <a:rPr lang="de-DE" sz="1200" b="1" noProof="0" dirty="0">
                <a:solidFill>
                  <a:srgbClr val="6EA57F"/>
                </a:solidFill>
                <a:latin typeface="Aptos"/>
              </a:rPr>
              <a:t>WARUM WICHTIG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8368" y="4674324"/>
            <a:ext cx="310896" cy="36576"/>
          </a:xfrm>
          <a:prstGeom prst="rect">
            <a:avLst/>
          </a:prstGeom>
          <a:solidFill>
            <a:srgbClr val="6EA5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640080" y="4727303"/>
            <a:ext cx="4983480" cy="7680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400" b="0" noProof="0" dirty="0">
                <a:solidFill>
                  <a:srgbClr val="212A34"/>
                </a:solidFill>
                <a:latin typeface="Aptos"/>
              </a:rPr>
              <a:t>Zu viele Farben zerstören die Hierarchie. Richtig eingesetzt beschleunigen sie dagegen Orientierung, Review und Entscheidungsfindung.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0080" y="5577840"/>
            <a:ext cx="5486400" cy="713232"/>
          </a:xfrm>
          <a:prstGeom prst="roundRect">
            <a:avLst/>
          </a:prstGeom>
          <a:solidFill>
            <a:srgbClr val="EBF3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6" name="TextBox 15"/>
          <p:cNvSpPr txBox="1"/>
          <p:nvPr/>
        </p:nvSpPr>
        <p:spPr>
          <a:xfrm>
            <a:off x="841248" y="5650992"/>
            <a:ext cx="822960" cy="16459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100" b="1" noProof="0" dirty="0">
                <a:solidFill>
                  <a:srgbClr val="21AAAA"/>
                </a:solidFill>
                <a:latin typeface="Aptos"/>
              </a:rPr>
              <a:t>Hintergrund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83080" y="5650992"/>
            <a:ext cx="4069080" cy="3108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250" b="0" noProof="0" dirty="0">
                <a:solidFill>
                  <a:srgbClr val="212A34"/>
                </a:solidFill>
                <a:latin typeface="Aptos"/>
              </a:rPr>
              <a:t>Visuelle Systeme funktionieren nur mit Knappheit. Erst wenn nicht alles bunt ist, fällt das Wichtige wirklich ins Auge.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73368" y="886968"/>
            <a:ext cx="4901184" cy="4306824"/>
          </a:xfrm>
          <a:prstGeom prst="rect">
            <a:avLst/>
          </a:prstGeom>
          <a:solidFill>
            <a:srgbClr val="E5EC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pic>
        <p:nvPicPr>
          <p:cNvPr id="19" name="Picture 18" descr="a_high_resolution_well_lit_overhead_angled_close.png"/>
          <p:cNvPicPr>
            <a:picLocks noChangeAspect="1"/>
          </p:cNvPicPr>
          <p:nvPr/>
        </p:nvPicPr>
        <p:blipFill>
          <a:blip r:embed="rId2"/>
          <a:srcRect l="17840" r="17840"/>
          <a:stretch>
            <a:fillRect/>
          </a:stretch>
        </p:blipFill>
        <p:spPr>
          <a:xfrm>
            <a:off x="6446520" y="960120"/>
            <a:ext cx="4754880" cy="416052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6537960" y="5330952"/>
            <a:ext cx="182880" cy="182880"/>
          </a:xfrm>
          <a:prstGeom prst="ellipse">
            <a:avLst/>
          </a:prstGeom>
          <a:solidFill>
            <a:srgbClr val="ECB843"/>
          </a:solidFill>
          <a:ln>
            <a:solidFill>
              <a:srgbClr val="ECB84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21" name="TextBox 20"/>
          <p:cNvSpPr txBox="1"/>
          <p:nvPr/>
        </p:nvSpPr>
        <p:spPr>
          <a:xfrm>
            <a:off x="6757416" y="5321807"/>
            <a:ext cx="822960" cy="201168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l"/>
            <a:r>
              <a:rPr lang="de-DE" sz="1100" b="0" noProof="0" dirty="0">
                <a:solidFill>
                  <a:srgbClr val="212A34"/>
                </a:solidFill>
                <a:latin typeface="Aptos"/>
              </a:rPr>
              <a:t>Wichtig</a:t>
            </a:r>
          </a:p>
        </p:txBody>
      </p:sp>
      <p:sp>
        <p:nvSpPr>
          <p:cNvPr id="22" name="Oval 21"/>
          <p:cNvSpPr/>
          <p:nvPr/>
        </p:nvSpPr>
        <p:spPr>
          <a:xfrm>
            <a:off x="7589520" y="5330952"/>
            <a:ext cx="182880" cy="182880"/>
          </a:xfrm>
          <a:prstGeom prst="ellipse">
            <a:avLst/>
          </a:prstGeom>
          <a:solidFill>
            <a:srgbClr val="F58A44"/>
          </a:solidFill>
          <a:ln>
            <a:solidFill>
              <a:srgbClr val="F58A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23" name="TextBox 22"/>
          <p:cNvSpPr txBox="1"/>
          <p:nvPr/>
        </p:nvSpPr>
        <p:spPr>
          <a:xfrm>
            <a:off x="7808976" y="5321807"/>
            <a:ext cx="822960" cy="201168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l"/>
            <a:r>
              <a:rPr lang="de-DE" sz="1100" b="0" noProof="0" dirty="0">
                <a:solidFill>
                  <a:srgbClr val="212A34"/>
                </a:solidFill>
                <a:latin typeface="Aptos"/>
              </a:rPr>
              <a:t>Warnung</a:t>
            </a:r>
          </a:p>
        </p:txBody>
      </p:sp>
      <p:sp>
        <p:nvSpPr>
          <p:cNvPr id="24" name="Oval 23"/>
          <p:cNvSpPr/>
          <p:nvPr/>
        </p:nvSpPr>
        <p:spPr>
          <a:xfrm>
            <a:off x="8641080" y="5330952"/>
            <a:ext cx="182880" cy="182880"/>
          </a:xfrm>
          <a:prstGeom prst="ellipse">
            <a:avLst/>
          </a:prstGeom>
          <a:solidFill>
            <a:srgbClr val="FFFFFF"/>
          </a:solidFill>
          <a:ln>
            <a:solidFill>
              <a:srgbClr val="AAB4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25" name="TextBox 24"/>
          <p:cNvSpPr txBox="1"/>
          <p:nvPr/>
        </p:nvSpPr>
        <p:spPr>
          <a:xfrm>
            <a:off x="8860536" y="5321807"/>
            <a:ext cx="822960" cy="201168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l"/>
            <a:r>
              <a:rPr lang="de-DE" sz="1100" b="0" noProof="0" dirty="0">
                <a:solidFill>
                  <a:srgbClr val="212A34"/>
                </a:solidFill>
                <a:latin typeface="Aptos"/>
              </a:rPr>
              <a:t>Ergänzung</a:t>
            </a:r>
          </a:p>
        </p:txBody>
      </p:sp>
      <p:sp>
        <p:nvSpPr>
          <p:cNvPr id="26" name="Oval 25"/>
          <p:cNvSpPr/>
          <p:nvPr/>
        </p:nvSpPr>
        <p:spPr>
          <a:xfrm>
            <a:off x="9692640" y="5330952"/>
            <a:ext cx="182880" cy="182880"/>
          </a:xfrm>
          <a:prstGeom prst="ellipse">
            <a:avLst/>
          </a:prstGeom>
          <a:solidFill>
            <a:srgbClr val="6EA57F"/>
          </a:solidFill>
          <a:ln>
            <a:solidFill>
              <a:srgbClr val="6EA5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27" name="TextBox 26"/>
          <p:cNvSpPr txBox="1"/>
          <p:nvPr/>
        </p:nvSpPr>
        <p:spPr>
          <a:xfrm>
            <a:off x="9912096" y="5321807"/>
            <a:ext cx="822960" cy="201168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l"/>
            <a:r>
              <a:rPr lang="de-DE" sz="1100" b="0" noProof="0" dirty="0">
                <a:solidFill>
                  <a:srgbClr val="212A34"/>
                </a:solidFill>
                <a:latin typeface="Aptos"/>
              </a:rPr>
              <a:t>Erledigt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6620256"/>
            <a:ext cx="12191695" cy="237744"/>
          </a:xfrm>
          <a:prstGeom prst="rect">
            <a:avLst/>
          </a:prstGeom>
          <a:solidFill>
            <a:srgbClr val="1026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29" name="TextBox 28"/>
          <p:cNvSpPr txBox="1"/>
          <p:nvPr/>
        </p:nvSpPr>
        <p:spPr>
          <a:xfrm>
            <a:off x="320040" y="6611112"/>
            <a:ext cx="3657600" cy="201168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l"/>
            <a:r>
              <a:rPr lang="de-DE" sz="900" b="0" noProof="0" dirty="0">
                <a:solidFill>
                  <a:srgbClr val="FFFFFF"/>
                </a:solidFill>
                <a:latin typeface="Aptos"/>
              </a:rPr>
              <a:t>iThoughts Mindmap Skill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475720" y="6601968"/>
            <a:ext cx="365760" cy="228600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r"/>
            <a:r>
              <a:rPr lang="de-DE" sz="1000" b="0" noProof="0" dirty="0">
                <a:solidFill>
                  <a:srgbClr val="FFFFFF"/>
                </a:solidFill>
                <a:latin typeface="Aptos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4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384048"/>
            <a:ext cx="2286000" cy="22860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200" b="1" noProof="0" dirty="0">
                <a:solidFill>
                  <a:srgbClr val="5BC4D6"/>
                </a:solidFill>
                <a:latin typeface="Aptos"/>
              </a:rPr>
              <a:t>ICON-KONVENTIONEN</a:t>
            </a:r>
          </a:p>
        </p:txBody>
      </p:sp>
      <p:sp>
        <p:nvSpPr>
          <p:cNvPr id="3" name="Rectangle 2"/>
          <p:cNvSpPr/>
          <p:nvPr/>
        </p:nvSpPr>
        <p:spPr>
          <a:xfrm>
            <a:off x="640080" y="658368"/>
            <a:ext cx="384048" cy="45720"/>
          </a:xfrm>
          <a:prstGeom prst="rect">
            <a:avLst/>
          </a:prstGeom>
          <a:solidFill>
            <a:srgbClr val="5BC4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640080" y="841248"/>
            <a:ext cx="5669280" cy="73152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b="1" noProof="0" dirty="0">
                <a:solidFill>
                  <a:srgbClr val="FFFFFF"/>
                </a:solidFill>
                <a:latin typeface="Aptos"/>
              </a:rPr>
              <a:t>Wie ??? und !!! die Mindmap in einen Arbeitsdialog verwandeln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1481328"/>
            <a:ext cx="5394960" cy="411480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400" b="0" noProof="0" dirty="0">
                <a:solidFill>
                  <a:srgbClr val="D2DCE6"/>
                </a:solidFill>
                <a:latin typeface="Aptos"/>
              </a:rPr>
              <a:t>Der Skill liest Symbole nicht als Deko, sondern als Handlungssignal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368" y="1909908"/>
            <a:ext cx="4892040" cy="25603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>
              <a:defRPr/>
            </a:pPr>
            <a:r>
              <a:rPr lang="de-DE" sz="1200" b="1" noProof="0" dirty="0">
                <a:solidFill>
                  <a:srgbClr val="5BC4D6"/>
                </a:solidFill>
                <a:latin typeface="Aptos"/>
              </a:rPr>
              <a:t>WAS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368" y="2184228"/>
            <a:ext cx="310896" cy="36576"/>
          </a:xfrm>
          <a:prstGeom prst="rect">
            <a:avLst/>
          </a:prstGeom>
          <a:solidFill>
            <a:srgbClr val="5BC4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658368" y="2231136"/>
            <a:ext cx="4892040" cy="7680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400" b="0" noProof="0" dirty="0">
                <a:solidFill>
                  <a:srgbClr val="FFFFFF"/>
                </a:solidFill>
                <a:latin typeface="Aptos"/>
              </a:rPr>
              <a:t>Drei Fragezeichen bedeuten Auftrag an Claude. Drei Alerts bedeuten verbindliche Anweisung oder bestätigte Antwort.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368" y="2980944"/>
            <a:ext cx="4892040" cy="25603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>
              <a:defRPr/>
            </a:pPr>
            <a:r>
              <a:rPr lang="de-DE" sz="1200" b="1" noProof="0" dirty="0">
                <a:solidFill>
                  <a:srgbClr val="5BC4D6"/>
                </a:solidFill>
                <a:latin typeface="Aptos"/>
              </a:rPr>
              <a:t>FUNKTION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8368" y="3255264"/>
            <a:ext cx="310896" cy="36576"/>
          </a:xfrm>
          <a:prstGeom prst="rect">
            <a:avLst/>
          </a:prstGeom>
          <a:solidFill>
            <a:srgbClr val="5BC4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658368" y="3364992"/>
            <a:ext cx="4892040" cy="7680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200" b="0" noProof="0" dirty="0">
                <a:solidFill>
                  <a:srgbClr val="FFFFFF"/>
                </a:solidFill>
                <a:latin typeface="Aptos"/>
              </a:rPr>
              <a:t>Nach Bearbeitung werden die Marker in ein Häkchen überführt; neue Inhalte erscheinen als ergänzte Unterknoten mit klarer Kennzeichnung.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368" y="4151376"/>
            <a:ext cx="4892040" cy="25603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>
              <a:defRPr/>
            </a:pPr>
            <a:r>
              <a:rPr lang="de-DE" sz="1200" b="1" noProof="0" dirty="0">
                <a:solidFill>
                  <a:srgbClr val="5BC4D6"/>
                </a:solidFill>
                <a:latin typeface="Aptos"/>
              </a:rPr>
              <a:t>WARUM WICHTIG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8368" y="4425696"/>
            <a:ext cx="310896" cy="36576"/>
          </a:xfrm>
          <a:prstGeom prst="rect">
            <a:avLst/>
          </a:prstGeom>
          <a:solidFill>
            <a:srgbClr val="5BC4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658368" y="4535424"/>
            <a:ext cx="4892040" cy="7680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200" b="0" noProof="0" dirty="0">
                <a:solidFill>
                  <a:srgbClr val="FFFFFF"/>
                </a:solidFill>
                <a:latin typeface="Aptos"/>
              </a:rPr>
              <a:t>So wird aus einer statischen </a:t>
            </a:r>
            <a:r>
              <a:rPr lang="de-DE" sz="1200" b="0" noProof="0" dirty="0" err="1">
                <a:solidFill>
                  <a:srgbClr val="FFFFFF"/>
                </a:solidFill>
                <a:latin typeface="Aptos"/>
              </a:rPr>
              <a:t>Map</a:t>
            </a:r>
            <a:r>
              <a:rPr lang="de-DE" sz="1200" b="0" noProof="0" dirty="0">
                <a:solidFill>
                  <a:srgbClr val="FFFFFF"/>
                </a:solidFill>
                <a:latin typeface="Aptos"/>
              </a:rPr>
              <a:t> ein transparentes Aufgabensystem. Der Bearbeitungsstand ist direkt in der Mindmap sichtbar.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0080" y="5577840"/>
            <a:ext cx="5486400" cy="713232"/>
          </a:xfrm>
          <a:prstGeom prst="roundRect">
            <a:avLst/>
          </a:prstGeom>
          <a:solidFill>
            <a:srgbClr val="1530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6" name="TextBox 15"/>
          <p:cNvSpPr txBox="1"/>
          <p:nvPr/>
        </p:nvSpPr>
        <p:spPr>
          <a:xfrm>
            <a:off x="841248" y="5650992"/>
            <a:ext cx="822960" cy="164592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100" b="1" noProof="0" dirty="0">
                <a:solidFill>
                  <a:srgbClr val="5BC4D6"/>
                </a:solidFill>
                <a:latin typeface="Aptos"/>
              </a:rPr>
              <a:t>Hintergrund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83080" y="5650992"/>
            <a:ext cx="4069080" cy="310896"/>
          </a:xfrm>
          <a:prstGeom prst="rect">
            <a:avLst/>
          </a:prstGeom>
          <a:noFill/>
        </p:spPr>
        <p:txBody>
          <a:bodyPr wrap="square" lIns="0" tIns="18288" rIns="0" bIns="18288" anchor="t">
            <a:noAutofit/>
          </a:bodyPr>
          <a:lstStyle/>
          <a:p>
            <a:pPr algn="l"/>
            <a:r>
              <a:rPr lang="de-DE" sz="1250" b="0" noProof="0" dirty="0">
                <a:solidFill>
                  <a:srgbClr val="FFFFFF"/>
                </a:solidFill>
                <a:latin typeface="Aptos"/>
              </a:rPr>
              <a:t>Gute Konventionen sparen Rückfragen. Sie schaffen ein gemeinsames Vokabular zwischen Mensch, Inhalt und Bearbeitungslogik.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31636" y="1051560"/>
            <a:ext cx="5119116" cy="4764024"/>
          </a:xfrm>
          <a:prstGeom prst="roundRect">
            <a:avLst/>
          </a:prstGeom>
          <a:solidFill>
            <a:srgbClr val="162F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cxnSp>
        <p:nvCxnSpPr>
          <p:cNvPr id="19" name="Connector 18"/>
          <p:cNvCxnSpPr/>
          <p:nvPr/>
        </p:nvCxnSpPr>
        <p:spPr>
          <a:xfrm>
            <a:off x="7362874" y="2743200"/>
            <a:ext cx="1508760" cy="0"/>
          </a:xfrm>
          <a:prstGeom prst="line">
            <a:avLst/>
          </a:prstGeom>
          <a:ln w="33020">
            <a:solidFill>
              <a:srgbClr val="5BC4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19"/>
          <p:cNvCxnSpPr/>
          <p:nvPr/>
        </p:nvCxnSpPr>
        <p:spPr>
          <a:xfrm>
            <a:off x="9054514" y="2743200"/>
            <a:ext cx="1508760" cy="0"/>
          </a:xfrm>
          <a:prstGeom prst="line">
            <a:avLst/>
          </a:prstGeom>
          <a:ln w="33020">
            <a:solidFill>
              <a:srgbClr val="5BC4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20"/>
          <p:cNvCxnSpPr/>
          <p:nvPr/>
        </p:nvCxnSpPr>
        <p:spPr>
          <a:xfrm>
            <a:off x="7362874" y="4615626"/>
            <a:ext cx="1508760" cy="0"/>
          </a:xfrm>
          <a:prstGeom prst="line">
            <a:avLst/>
          </a:prstGeom>
          <a:ln w="33020">
            <a:solidFill>
              <a:srgbClr val="F58A4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or 21"/>
          <p:cNvCxnSpPr/>
          <p:nvPr/>
        </p:nvCxnSpPr>
        <p:spPr>
          <a:xfrm>
            <a:off x="9054514" y="4615626"/>
            <a:ext cx="1508760" cy="0"/>
          </a:xfrm>
          <a:prstGeom prst="line">
            <a:avLst/>
          </a:prstGeom>
          <a:ln w="33020">
            <a:solidFill>
              <a:srgbClr val="F58A4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596732" y="2358813"/>
            <a:ext cx="768096" cy="859875"/>
          </a:xfrm>
          <a:prstGeom prst="ellipse">
            <a:avLst/>
          </a:prstGeom>
          <a:solidFill>
            <a:srgbClr val="4D7B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b="1" noProof="0" dirty="0">
                <a:solidFill>
                  <a:srgbClr val="FFFFFF"/>
                </a:solidFill>
              </a:rPr>
              <a:t>???</a:t>
            </a:r>
          </a:p>
        </p:txBody>
      </p:sp>
      <p:sp>
        <p:nvSpPr>
          <p:cNvPr id="24" name="Oval 23"/>
          <p:cNvSpPr/>
          <p:nvPr/>
        </p:nvSpPr>
        <p:spPr>
          <a:xfrm>
            <a:off x="8425532" y="2358813"/>
            <a:ext cx="768096" cy="859875"/>
          </a:xfrm>
          <a:prstGeom prst="ellipse">
            <a:avLst/>
          </a:prstGeom>
          <a:solidFill>
            <a:srgbClr val="376E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b="1" noProof="0" dirty="0">
                <a:solidFill>
                  <a:srgbClr val="FFFFFF"/>
                </a:solidFill>
              </a:rPr>
              <a:t>Antwort</a:t>
            </a:r>
          </a:p>
        </p:txBody>
      </p:sp>
      <p:sp>
        <p:nvSpPr>
          <p:cNvPr id="25" name="Oval 24"/>
          <p:cNvSpPr/>
          <p:nvPr/>
        </p:nvSpPr>
        <p:spPr>
          <a:xfrm>
            <a:off x="10254332" y="2358813"/>
            <a:ext cx="768096" cy="859875"/>
          </a:xfrm>
          <a:prstGeom prst="ellipse">
            <a:avLst/>
          </a:prstGeom>
          <a:solidFill>
            <a:srgbClr val="6EA5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b="1" noProof="0" dirty="0">
                <a:solidFill>
                  <a:srgbClr val="FFFFFF"/>
                </a:solidFill>
              </a:rPr>
              <a:t>✓</a:t>
            </a:r>
          </a:p>
        </p:txBody>
      </p:sp>
      <p:sp>
        <p:nvSpPr>
          <p:cNvPr id="26" name="Oval 25"/>
          <p:cNvSpPr/>
          <p:nvPr/>
        </p:nvSpPr>
        <p:spPr>
          <a:xfrm>
            <a:off x="6585634" y="4263678"/>
            <a:ext cx="768096" cy="859875"/>
          </a:xfrm>
          <a:prstGeom prst="ellipse">
            <a:avLst/>
          </a:prstGeom>
          <a:solidFill>
            <a:srgbClr val="F58A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b="1" noProof="0" dirty="0">
                <a:solidFill>
                  <a:srgbClr val="FFFFFF"/>
                </a:solidFill>
              </a:rPr>
              <a:t>!!!</a:t>
            </a:r>
          </a:p>
        </p:txBody>
      </p:sp>
      <p:sp>
        <p:nvSpPr>
          <p:cNvPr id="27" name="Oval 26"/>
          <p:cNvSpPr/>
          <p:nvPr/>
        </p:nvSpPr>
        <p:spPr>
          <a:xfrm>
            <a:off x="8414434" y="4263678"/>
            <a:ext cx="768096" cy="859875"/>
          </a:xfrm>
          <a:prstGeom prst="ellipse">
            <a:avLst/>
          </a:prstGeom>
          <a:solidFill>
            <a:srgbClr val="C26E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b="1" noProof="0" dirty="0">
                <a:solidFill>
                  <a:srgbClr val="FFFFFF"/>
                </a:solidFill>
              </a:rPr>
              <a:t>Aktion</a:t>
            </a:r>
          </a:p>
        </p:txBody>
      </p:sp>
      <p:sp>
        <p:nvSpPr>
          <p:cNvPr id="28" name="Oval 27"/>
          <p:cNvSpPr/>
          <p:nvPr/>
        </p:nvSpPr>
        <p:spPr>
          <a:xfrm>
            <a:off x="10243234" y="4263678"/>
            <a:ext cx="768096" cy="859875"/>
          </a:xfrm>
          <a:prstGeom prst="ellipse">
            <a:avLst/>
          </a:prstGeom>
          <a:solidFill>
            <a:srgbClr val="6EA5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b="1" noProof="0" dirty="0">
                <a:solidFill>
                  <a:srgbClr val="FFFFFF"/>
                </a:solidFill>
              </a:rPr>
              <a:t>✓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91374" y="1609006"/>
            <a:ext cx="4297680" cy="274320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l"/>
            <a:r>
              <a:rPr lang="de-DE" sz="1600" b="1" noProof="0" dirty="0">
                <a:solidFill>
                  <a:srgbClr val="FFFFFF"/>
                </a:solidFill>
                <a:latin typeface="Aptos"/>
              </a:rPr>
              <a:t>Auftragspfad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24748" y="3743420"/>
            <a:ext cx="4297680" cy="274320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l"/>
            <a:r>
              <a:rPr lang="de-DE" sz="1600" b="1" noProof="0" dirty="0">
                <a:solidFill>
                  <a:srgbClr val="FFFFFF"/>
                </a:solidFill>
                <a:latin typeface="Aptos"/>
              </a:rPr>
              <a:t>Anweisungspfad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0" y="6620256"/>
            <a:ext cx="12191695" cy="237744"/>
          </a:xfrm>
          <a:prstGeom prst="rect">
            <a:avLst/>
          </a:prstGeom>
          <a:solidFill>
            <a:srgbClr val="1026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32" name="TextBox 31"/>
          <p:cNvSpPr txBox="1"/>
          <p:nvPr/>
        </p:nvSpPr>
        <p:spPr>
          <a:xfrm>
            <a:off x="320040" y="6611112"/>
            <a:ext cx="3657600" cy="201168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l"/>
            <a:r>
              <a:rPr lang="de-DE" sz="900" b="0" noProof="0" dirty="0">
                <a:solidFill>
                  <a:srgbClr val="FFFFFF"/>
                </a:solidFill>
                <a:latin typeface="Aptos"/>
              </a:rPr>
              <a:t>iThoughts Mindmap Skill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475720" y="6601968"/>
            <a:ext cx="365760" cy="228600"/>
          </a:xfrm>
          <a:prstGeom prst="rect">
            <a:avLst/>
          </a:prstGeom>
          <a:noFill/>
        </p:spPr>
        <p:txBody>
          <a:bodyPr wrap="square" lIns="54864" tIns="18288" rIns="36576" bIns="18288" anchor="t">
            <a:noAutofit/>
          </a:bodyPr>
          <a:lstStyle/>
          <a:p>
            <a:pPr algn="r"/>
            <a:r>
              <a:rPr lang="de-DE" sz="1000" b="0" noProof="0" dirty="0">
                <a:solidFill>
                  <a:srgbClr val="FFFFFF"/>
                </a:solidFill>
                <a:latin typeface="Aptos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1314</Words>
  <Application>Microsoft Office PowerPoint</Application>
  <PresentationFormat>Breitbild</PresentationFormat>
  <Paragraphs>202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Aptos</vt:lpstr>
      <vt:lpstr>Arial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Bernhard Siegfried Laukamp</dc:creator>
  <cp:keywords/>
  <dc:description>generated using python-pptx</dc:description>
  <cp:lastModifiedBy>Bernhard Siegfried Laukamp</cp:lastModifiedBy>
  <cp:revision>6</cp:revision>
  <dcterms:created xsi:type="dcterms:W3CDTF">2013-01-27T09:14:16Z</dcterms:created>
  <dcterms:modified xsi:type="dcterms:W3CDTF">2026-05-14T13:46:00Z</dcterms:modified>
  <cp:category/>
</cp:coreProperties>
</file>