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100" d="100"/>
          <a:sy n="100" d="100"/>
        </p:scale>
        <p:origin x="82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618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ERKLAERUNG:
Einstieg in den Themenblock: Vibe ist seit Mai 2026 der Nachfolger von Le Chat und buendelt mehrere Arbeitsbereiche unter einem Dach. Ziel der naechsten 20 Minuten: Orientierung geben, welcher Bereich wofuer da ist - damit niemand in der falschen Umgebung landet. Schwerpunkt liegt auf Chat und Work; Code, Admin und Studio ordnen wir nur ein.
PRAXISBEISPIEL (TBC):
Bild fuer die Teilnehmer: Vibe ist wie ein Seminarhaus - ein Empfang (das Konto), dahinter verschiedene Raeume je nach Arbeitsform: Gespraechsraum (Chat), Projektbuero (Work), Werkstatt (Code), Hausverwaltung (Admin), Entwicklungslabor (Studio).
STORYTELLING:
Der Name Mistral stammt vom beruehmten kalten Fallwind Suedfrankreichs - schnell und kraftvoll. Genau dieses Versprechen gaben die drei Gruender 2023 ab: Mit einem nur wenige Seiten langen Memo sammelten sie in rund vier Wochen 105 Millionen Euro ein - damals Europas groesste Seed-Finanzierung. Aus diesem Start-up kommt das Werkzeug, das wir heute Abend kennenlernen.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ERKLAERUNG:
Alle fuenf Bereiche teilen sich ein Konto, den Verlauf und die Memories - der Wechsel ist jederzeit oben in der Oberflaeche moeglich. Seit dem Vibe-Start sind die Bereiche klar getrennt: Chat fuer den Dialog, Work fuer mehrstufige Aufgaben, Code fuer Software, Admin fuer die Verwaltung, Studio fuer Entwickler. Fuer Einsteiger zaehlen vor allem die ersten beiden.
PRAXISBEISPIEL (TBC):
Einordnung fuer Trainer, Berater und Coaches: 90 Prozent des Alltags spielen sich in Chat und Work ab - Texte, Konzepte, Recherche, Organisation. Code und Studio sind fuer die meisten TBC optional, Admin wird erst mit einem Teamkonto interessant.
STORYTELLING:
Aus Le Chat wurde am 28.05.2026 Vibe. Solche Umbenennungen brauchen Zeit: Als Twitter 2023 zu X wurde, sagten Millionen Menschen monatelang weiter Twitter. Also keine Sorge, wenn ihr noch Le Chat sagt - die Funktionen sind geblieben, der Rahmen ist groesser geworden.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ERKLAERUNG:
Der Chat ist der klassische Dialogmodus und der richtige Startpunkt fuer alle Einsteiger: eine Frage oder Aufgabe in natuerlicher Sprache eingeben, Antwort pruefen, nachschaerfen. Die bekannten Funktionen sind eingebaut - Denkmodus fuer gruendlichere Antworten, Tiefensuche, Bildgenerierung, Memories. Wichtig fuer Free-Nutzer: Es gibt Tageslimits fuer Nachrichten, Websuchen und Bilder.
PRAXISBEISPIEL (TBC):
Live-Beispiel fuer heute: 'Skizziere eine Agenda fuer einen eintaegigen Workshop zum Thema Feedback geben - Zielgruppe Fuehrungskraefte, 8 Teilnehmer, mit zwei interaktiven Uebungen.' In zwei Minuten steht ein brauchbarer Erstentwurf, den man dann verfeinert.
STORYTELLING:
Februar 2025, franzoesisches Fernsehen: Praesident Macron empfahl vor dem Pariser KI-Gipfel woertlich, Le Chat herunterzuladen. Ueber Nacht schoss die App auf Platz 1 des franzoesischen App Store - vor ChatGPT. Ein Staatschef als Produkttester: Das gab es vorher noch nie.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ERKLAERUNG:
Work ist der grosse Unterschied zu einem klassischen Chatbot: Vibe zerlegt eine Aufgabe in Schritte, zeigt zuerst einen Plan, wartet auf die Freigabe und arbeitet dann selbststaendig - jeder Zwischenschritt bleibt sichtbar. Ueber Konnektoren greift Work auf Mail, Kalender und Dateien zu. Ergebnisse landen im Canvas und Auftraege lassen sich zeitlich planen. Wichtig: Work setzt den Pro-Plan voraus.
PRAXISBEISPIEL (TBC):
Praxisbeispiel: 'Sichte mein Postfach zum Seminar am 15.09., fasse alle offenen Teilnehmerfragen zusammen und entwirf Antwortmails.' Vibe zeigt erst den Plan - Postfach durchsuchen, Fragen buendeln, Entwuerfe schreiben - und legt erst nach dem OK los. Genau diese Kontrolle macht den Modus alltagstauglich.
STORYTELLING:
1979 erschien VisiCalc, die erste Tabellenkalkulation - die eine Anwendung, die aus dem Heimcomputer ein Arbeitsgeraet machte. Buchhalter sprachen von Wochenarbeit, die auf einen Nachmittag schrumpfte. Work will fuer KI derselbe Sprung sein: vom Antworten-Geben zum Mitarbeiten.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ERKLAERUNG:
Der Code-Modus ist ein eigenstaendiger Coding-Agent, getrennt vom Chat: Er uebernimmt echte Entwicklungsarbeit - Features bauen, Fehler beheben, Tests schreiben - und laeuft in einer Sandbox. Besonders: Sessions koennen in der Cloud weiterlaufen, der Befehl /teleport verschiebt eine Sitzung zwischen Terminal und Cloud. Wir behandeln das heute bewusst nur an der Oberflaeche.
PRAXISBEISPIEL (TBC):
Fuer die meisten Trainer, Berater und Coaches ist Code kein Alltagswerkzeug. Interessant wird es punktuell: ein kleines Quiz-Tool fuer ein Seminar, ein Anmeldeformular, ein Mini-Rechner fuer die Website - solche Dinge kann man beschreiben und bauen lassen, ohne selbst zu programmieren.
STORYTELLING:
Warum kann Mistral Code so gut? Zwei der drei Gruender, Guillaume Lample und Timothee Lacroix, haben zuvor bei Meta das beruehmte LLaMA-Sprachmodell mitentwickelt, der dritte, Arthur Mensch, kam von Google DeepMind. Programmier-DNA seit Tag eins - 2023 gegruendet, heute Europas wichtigstes KI-Unternehmen.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ERKLAERUNG:
Zwei Bereiche, die Einsteiger kennen, aber nicht koennen muessen. Admin ist die zentrale Verwaltung einer Organisation - fuer Solo-Nutzer genuegen die normalen Einstellungen. Das AI Studio ist die Entwickler-Konsole rund um die API. Wichtigste Erkenntnis: Studio wird getrennt vom Vibe-Abo abgerechnet. Das Pro-Abo ist eine Flatrate fuer die Oberflaeche, das Studio hat einen eigenen Zaehler nach Token-Verbrauch - zum Testen gibt es dort aber einen kostenlosen Experiment-Plan.
PRAXISBEISPIEL (TBC):
Faustregel fuer TBC: Wer als Einzelkaempfer mit Vibe arbeitet, braucht weder Admin noch Studio. Admin wird interessant, sobald ihr ein Teamkonto fuehrt oder Firmenkunden beratet, die Rollen und Datenschutzvorgaben zentral steuern wollen.
STORYTELLING:
Das Tuer-Verwechslungs-Phaenomen gab es schon einmal: 2023 landeten viele ChatGPT-Neulinge versehentlich im OpenAI-Playground fuer Entwickler und wunderten sich ueber Rechnungen nach Verbrauch. Genau dieselbe Verwechslung passiert heute mit console.mistral.ai - deshalb zeigen wir heute klar, wo Vibe aufhoert und das Studio anfaengt.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ERKLAERUNG:
Zusammenfassung als Entscheidungshilfe. Die Grenzen sind fliessend: Wer im Chat merkt, dass eine Aufgabe mehrere Schritte und App-Zugriffe braucht, wechselt in Work. Alle Bereiche teilen Konto, Verlauf und Memories - nichts geht beim Wechsel verloren.
PRAXISBEISPIEL (TBC):
Kurz gemeinsam durchspielen: Teilnehmer-Mail umformulieren? Chat. Feedbackboegen auswerten, Bericht schreiben und per Mail versenden? Work. Eine kleine Quiz-Webseite? Code. So praegt sich die Logik ein.
STORYTELLING:
Zurueck zum Namensgeber: Der Mistral-Wind hat feste Richtungen - aber welches Segel man setzt, entscheidet der Seemann. Genauso hier: Das Werkzeug gibt die Modi vor, ihr waehlt je nach Aufgabe. Ueberleitung: Wie diese Modi in der Oberflaeche aussehen, schauen wir uns jetzt 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766560" y="-1371600"/>
            <a:ext cx="4023360" cy="4023360"/>
          </a:xfrm>
          <a:prstGeom prst="ellipse">
            <a:avLst/>
          </a:prstGeom>
          <a:solidFill>
            <a:srgbClr val="FDEEE3"/>
          </a:solidFill>
          <a:ln w="12700">
            <a:solidFill>
              <a:srgbClr val="FDEEE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3" name="Shape 1"/>
          <p:cNvSpPr/>
          <p:nvPr/>
        </p:nvSpPr>
        <p:spPr>
          <a:xfrm>
            <a:off x="8138160" y="3566160"/>
            <a:ext cx="2194560" cy="2194560"/>
          </a:xfrm>
          <a:prstGeom prst="ellipse">
            <a:avLst/>
          </a:prstGeom>
          <a:solidFill>
            <a:srgbClr val="F7F6F4"/>
          </a:solidFill>
          <a:ln w="12700">
            <a:solidFill>
              <a:srgbClr val="F7F6F4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4" name="Text 2"/>
          <p:cNvSpPr/>
          <p:nvPr/>
        </p:nvSpPr>
        <p:spPr>
          <a:xfrm>
            <a:off x="548640" y="1298448"/>
            <a:ext cx="6583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300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KI-WORKSPACE · MISTRAL VIBE · MI. 08.07.2026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8640" y="1627632"/>
            <a:ext cx="67665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Die VIBE-Modi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548640" y="3054096"/>
            <a:ext cx="6400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Ein Konto, fünf Bereiche: Chat, Work, Code, Admin und AI Studio - und wofür ihr sie wirklich braucht.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48640" y="4041648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Bernhard · 17:30 - 17:50 Uhr</a:t>
            </a:r>
            <a:endParaRPr lang="en-US" sz="125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300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ÜBERBLICK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Fünf Bereiche - ein Konto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426464"/>
            <a:ext cx="384048" cy="384048"/>
          </a:xfrm>
          <a:prstGeom prst="ellipse">
            <a:avLst/>
          </a:prstGeom>
          <a:solidFill>
            <a:srgbClr val="FDEEE3"/>
          </a:solidFill>
          <a:ln w="6350">
            <a:solidFill>
              <a:srgbClr val="FDEEE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5" name="Text 3"/>
          <p:cNvSpPr/>
          <p:nvPr/>
        </p:nvSpPr>
        <p:spPr>
          <a:xfrm>
            <a:off x="548640" y="1415491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115568" y="1371600"/>
            <a:ext cx="1234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Chat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2395728" y="1371600"/>
            <a:ext cx="4526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 Dialogmodus: schnelle Frage-Antwort-Arbeit (das frühere Le Chat)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7040880" y="1444752"/>
            <a:ext cx="1554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Heute: Schwerpunkt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548640" y="1984248"/>
            <a:ext cx="8046720" cy="0"/>
          </a:xfrm>
          <a:prstGeom prst="line">
            <a:avLst/>
          </a:prstGeom>
          <a:noFill/>
          <a:ln w="9525">
            <a:solidFill>
              <a:srgbClr val="E4E2D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0" name="Shape 8"/>
          <p:cNvSpPr/>
          <p:nvPr/>
        </p:nvSpPr>
        <p:spPr>
          <a:xfrm>
            <a:off x="548640" y="2103120"/>
            <a:ext cx="384048" cy="384048"/>
          </a:xfrm>
          <a:prstGeom prst="ellipse">
            <a:avLst/>
          </a:prstGeom>
          <a:solidFill>
            <a:srgbClr val="FDEEE3"/>
          </a:solidFill>
          <a:ln w="6350">
            <a:solidFill>
              <a:srgbClr val="FDEEE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1" name="Text 9"/>
          <p:cNvSpPr/>
          <p:nvPr/>
        </p:nvSpPr>
        <p:spPr>
          <a:xfrm>
            <a:off x="548640" y="2092147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115568" y="2048256"/>
            <a:ext cx="1234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</a:t>
            </a:r>
            <a:endParaRPr lang="en-US" sz="1550" dirty="0"/>
          </a:p>
        </p:txBody>
      </p:sp>
      <p:sp>
        <p:nvSpPr>
          <p:cNvPr id="13" name="Text 11"/>
          <p:cNvSpPr/>
          <p:nvPr/>
        </p:nvSpPr>
        <p:spPr>
          <a:xfrm>
            <a:off x="2395728" y="2048256"/>
            <a:ext cx="4526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 agentische Arbeitsbereich für mehrstufige Aufgaben mit Apps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7040880" y="2121408"/>
            <a:ext cx="1554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Heute: ausführlich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48640" y="2660904"/>
            <a:ext cx="8046720" cy="0"/>
          </a:xfrm>
          <a:prstGeom prst="line">
            <a:avLst/>
          </a:prstGeom>
          <a:noFill/>
          <a:ln w="9525">
            <a:solidFill>
              <a:srgbClr val="E4E2D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6" name="Shape 14"/>
          <p:cNvSpPr/>
          <p:nvPr/>
        </p:nvSpPr>
        <p:spPr>
          <a:xfrm>
            <a:off x="548640" y="2779776"/>
            <a:ext cx="384048" cy="384048"/>
          </a:xfrm>
          <a:prstGeom prst="ellipse">
            <a:avLst/>
          </a:prstGeom>
          <a:solidFill>
            <a:srgbClr val="FDEEE3"/>
          </a:solidFill>
          <a:ln w="6350">
            <a:solidFill>
              <a:srgbClr val="FDEEE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7" name="Text 15"/>
          <p:cNvSpPr/>
          <p:nvPr/>
        </p:nvSpPr>
        <p:spPr>
          <a:xfrm>
            <a:off x="548640" y="2768803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115568" y="2724912"/>
            <a:ext cx="1234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Code</a:t>
            </a:r>
            <a:endParaRPr lang="en-US" sz="1550" dirty="0"/>
          </a:p>
        </p:txBody>
      </p:sp>
      <p:sp>
        <p:nvSpPr>
          <p:cNvPr id="19" name="Text 17"/>
          <p:cNvSpPr/>
          <p:nvPr/>
        </p:nvSpPr>
        <p:spPr>
          <a:xfrm>
            <a:off x="2395728" y="2724912"/>
            <a:ext cx="4526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Der Coding-Agent: baut Software, behebt Fehler, schreibt Tests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7040880" y="2798064"/>
            <a:ext cx="1554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Heute: nur Überblick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548640" y="3337560"/>
            <a:ext cx="8046720" cy="0"/>
          </a:xfrm>
          <a:prstGeom prst="line">
            <a:avLst/>
          </a:prstGeom>
          <a:noFill/>
          <a:ln w="9525">
            <a:solidFill>
              <a:srgbClr val="E4E2D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2" name="Shape 20"/>
          <p:cNvSpPr/>
          <p:nvPr/>
        </p:nvSpPr>
        <p:spPr>
          <a:xfrm>
            <a:off x="548640" y="3456432"/>
            <a:ext cx="384048" cy="384048"/>
          </a:xfrm>
          <a:prstGeom prst="ellipse">
            <a:avLst/>
          </a:prstGeom>
          <a:solidFill>
            <a:srgbClr val="FDEEE3"/>
          </a:solidFill>
          <a:ln w="6350">
            <a:solidFill>
              <a:srgbClr val="FDEEE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3" name="Text 21"/>
          <p:cNvSpPr/>
          <p:nvPr/>
        </p:nvSpPr>
        <p:spPr>
          <a:xfrm>
            <a:off x="548640" y="3445459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1115568" y="3401568"/>
            <a:ext cx="1234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Admin</a:t>
            </a:r>
            <a:endParaRPr lang="en-US" sz="1550" dirty="0"/>
          </a:p>
        </p:txBody>
      </p:sp>
      <p:sp>
        <p:nvSpPr>
          <p:cNvPr id="25" name="Text 23"/>
          <p:cNvSpPr/>
          <p:nvPr/>
        </p:nvSpPr>
        <p:spPr>
          <a:xfrm>
            <a:off x="2395728" y="3401568"/>
            <a:ext cx="4526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Verwaltung der Organisation: Nutzer, Rollen, Abrechnung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7040880" y="3474720"/>
            <a:ext cx="1554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Heute: nur Überblick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548640" y="4014216"/>
            <a:ext cx="8046720" cy="0"/>
          </a:xfrm>
          <a:prstGeom prst="line">
            <a:avLst/>
          </a:prstGeom>
          <a:noFill/>
          <a:ln w="9525">
            <a:solidFill>
              <a:srgbClr val="E4E2D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8" name="Shape 26"/>
          <p:cNvSpPr/>
          <p:nvPr/>
        </p:nvSpPr>
        <p:spPr>
          <a:xfrm>
            <a:off x="548640" y="4133088"/>
            <a:ext cx="384048" cy="384048"/>
          </a:xfrm>
          <a:prstGeom prst="ellipse">
            <a:avLst/>
          </a:prstGeom>
          <a:solidFill>
            <a:srgbClr val="FDEEE3"/>
          </a:solidFill>
          <a:ln w="6350">
            <a:solidFill>
              <a:srgbClr val="FDEEE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9" name="Text 27"/>
          <p:cNvSpPr/>
          <p:nvPr/>
        </p:nvSpPr>
        <p:spPr>
          <a:xfrm>
            <a:off x="548640" y="4122115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1115568" y="4078224"/>
            <a:ext cx="1234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5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Studio</a:t>
            </a:r>
            <a:endParaRPr lang="en-US" sz="1550" dirty="0"/>
          </a:p>
        </p:txBody>
      </p:sp>
      <p:sp>
        <p:nvSpPr>
          <p:cNvPr id="31" name="Text 29"/>
          <p:cNvSpPr/>
          <p:nvPr/>
        </p:nvSpPr>
        <p:spPr>
          <a:xfrm>
            <a:off x="2395728" y="4078224"/>
            <a:ext cx="4526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Die Entwickler-Konsole rund um die Mistral-API</a:t>
            </a:r>
            <a:endParaRPr lang="en-US" sz="1250" dirty="0"/>
          </a:p>
        </p:txBody>
      </p:sp>
      <p:sp>
        <p:nvSpPr>
          <p:cNvPr id="32" name="Text 30"/>
          <p:cNvSpPr/>
          <p:nvPr/>
        </p:nvSpPr>
        <p:spPr>
          <a:xfrm>
            <a:off x="7040880" y="4151376"/>
            <a:ext cx="1554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Heute: nur Überblick</a:t>
            </a:r>
            <a:endParaRPr lang="en-US" sz="1000" dirty="0"/>
          </a:p>
        </p:txBody>
      </p:sp>
      <p:sp>
        <p:nvSpPr>
          <p:cNvPr id="34" name="Text 31"/>
          <p:cNvSpPr/>
          <p:nvPr/>
        </p:nvSpPr>
        <p:spPr>
          <a:xfrm>
            <a:off x="548640" y="4846320"/>
            <a:ext cx="5486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KI-Workspace · Mistral Vibe · 08.07.2026</a:t>
            </a:r>
            <a:endParaRPr lang="en-US" sz="850" dirty="0"/>
          </a:p>
        </p:txBody>
      </p:sp>
      <p:sp>
        <p:nvSpPr>
          <p:cNvPr id="35" name="Text 32"/>
          <p:cNvSpPr/>
          <p:nvPr/>
        </p:nvSpPr>
        <p:spPr>
          <a:xfrm>
            <a:off x="8046720" y="4846320"/>
            <a:ext cx="548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85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300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MODUS 1 · SCHWERPUNKT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Chat - der Dialogmodus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527048"/>
            <a:ext cx="100584" cy="100584"/>
          </a:xfrm>
          <a:prstGeom prst="ellipse">
            <a:avLst/>
          </a:prstGeom>
          <a:solidFill>
            <a:srgbClr val="E8590C"/>
          </a:solidFill>
          <a:ln w="12700">
            <a:solidFill>
              <a:srgbClr val="E8590C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5" name="Text 3"/>
          <p:cNvSpPr/>
          <p:nvPr/>
        </p:nvSpPr>
        <p:spPr>
          <a:xfrm>
            <a:off x="841248" y="1371600"/>
            <a:ext cx="41605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Das frühere Le Chat: Frage stellen, Antwort erhalten, weiterfragen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093976"/>
            <a:ext cx="100584" cy="100584"/>
          </a:xfrm>
          <a:prstGeom prst="ellipse">
            <a:avLst/>
          </a:prstGeom>
          <a:solidFill>
            <a:srgbClr val="E8590C"/>
          </a:solidFill>
          <a:ln w="12700">
            <a:solidFill>
              <a:srgbClr val="E8590C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7" name="Text 5"/>
          <p:cNvSpPr/>
          <p:nvPr/>
        </p:nvSpPr>
        <p:spPr>
          <a:xfrm>
            <a:off x="841248" y="1938528"/>
            <a:ext cx="41605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Enthält Think-Modus, Tiefensuche, Bildgenerierung und Memories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2660904"/>
            <a:ext cx="100584" cy="100584"/>
          </a:xfrm>
          <a:prstGeom prst="ellipse">
            <a:avLst/>
          </a:prstGeom>
          <a:solidFill>
            <a:srgbClr val="E8590C"/>
          </a:solidFill>
          <a:ln w="12700">
            <a:solidFill>
              <a:srgbClr val="E8590C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9" name="Text 7"/>
          <p:cNvSpPr/>
          <p:nvPr/>
        </p:nvSpPr>
        <p:spPr>
          <a:xfrm>
            <a:off x="841248" y="2505456"/>
            <a:ext cx="41605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Für alle Pläne - auch Free (mit Tageslimits für Nachrichten, Suchen, Bilder)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48640" y="3227832"/>
            <a:ext cx="100584" cy="100584"/>
          </a:xfrm>
          <a:prstGeom prst="ellipse">
            <a:avLst/>
          </a:prstGeom>
          <a:solidFill>
            <a:srgbClr val="E8590C"/>
          </a:solidFill>
          <a:ln w="12700">
            <a:solidFill>
              <a:srgbClr val="E8590C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1" name="Text 9"/>
          <p:cNvSpPr/>
          <p:nvPr/>
        </p:nvSpPr>
        <p:spPr>
          <a:xfrm>
            <a:off x="841248" y="3072384"/>
            <a:ext cx="416052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Einfach anfangen: präzise formulieren, nachfragen, iterieren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5120640" y="1353312"/>
            <a:ext cx="3474720" cy="3127248"/>
          </a:xfrm>
          <a:prstGeom prst="roundRect">
            <a:avLst>
              <a:gd name="adj" fmla="val 1754"/>
            </a:avLst>
          </a:prstGeom>
          <a:solidFill>
            <a:srgbClr val="F7F6F4"/>
          </a:solidFill>
          <a:ln w="12700">
            <a:solidFill>
              <a:srgbClr val="E4E2DF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3" name="Text 11"/>
          <p:cNvSpPr/>
          <p:nvPr/>
        </p:nvSpPr>
        <p:spPr>
          <a:xfrm>
            <a:off x="5394960" y="1554480"/>
            <a:ext cx="29260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200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TYPISCHE TBC-AUFGABEN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5394960" y="1865376"/>
            <a:ext cx="297180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27000" indent="-1270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Seminarkonzept oder Agenda brainstormen</a:t>
            </a:r>
            <a:endParaRPr lang="en-US" sz="1150" dirty="0"/>
          </a:p>
          <a:p>
            <a:pPr marL="127000" indent="-1270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Teilnehmer-Mails und Einladungen formulieren</a:t>
            </a:r>
            <a:endParaRPr lang="en-US" sz="1150" dirty="0"/>
          </a:p>
          <a:p>
            <a:pPr marL="127000" indent="-1270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Angebotstext für ein Coaching-Paket entwerfen</a:t>
            </a:r>
            <a:endParaRPr lang="en-US" sz="1150" dirty="0"/>
          </a:p>
          <a:p>
            <a:pPr marL="127000" indent="-1270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Übungs- und Flipchart-Ideen sammeln</a:t>
            </a:r>
            <a:endParaRPr lang="en-US" sz="1150" dirty="0"/>
          </a:p>
          <a:p>
            <a:pPr marL="127000" indent="-127000">
              <a:spcAft>
                <a:spcPts val="800"/>
              </a:spcAft>
              <a:buSzPct val="100000"/>
              <a:buChar char="•"/>
            </a:pPr>
            <a:r>
              <a:rPr lang="en-US" sz="1150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LinkedIn-Post zur Sichtbarkeit entwerfen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548640" y="4846320"/>
            <a:ext cx="5486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KI-Workspace · Mistral Vibe · 08.07.2026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8046720" y="4846320"/>
            <a:ext cx="548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85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300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MODUS 2 · AUSFÜHRLICH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 - der agentische Arbeitsbereich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399032"/>
            <a:ext cx="1783080" cy="77724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12700">
            <a:solidFill>
              <a:srgbClr val="E4E2DF"/>
            </a:solidFill>
            <a:prstDash val="solid"/>
          </a:ln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de-DE"/>
          </a:p>
        </p:txBody>
      </p:sp>
      <p:sp>
        <p:nvSpPr>
          <p:cNvPr id="5" name="Text 3"/>
          <p:cNvSpPr/>
          <p:nvPr/>
        </p:nvSpPr>
        <p:spPr>
          <a:xfrm>
            <a:off x="676656" y="14813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676656" y="1737360"/>
            <a:ext cx="1527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Auftrag geben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2313432" y="1627632"/>
            <a:ext cx="3474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2624328" y="1399032"/>
            <a:ext cx="1783080" cy="77724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12700">
            <a:solidFill>
              <a:srgbClr val="E4E2DF"/>
            </a:solidFill>
            <a:prstDash val="solid"/>
          </a:ln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de-DE"/>
          </a:p>
        </p:txBody>
      </p:sp>
      <p:sp>
        <p:nvSpPr>
          <p:cNvPr id="9" name="Text 7"/>
          <p:cNvSpPr/>
          <p:nvPr/>
        </p:nvSpPr>
        <p:spPr>
          <a:xfrm>
            <a:off x="2752344" y="14813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2752344" y="1737360"/>
            <a:ext cx="1527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 ansehen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389120" y="1627632"/>
            <a:ext cx="3474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4700016" y="1399032"/>
            <a:ext cx="1783080" cy="777240"/>
          </a:xfrm>
          <a:prstGeom prst="roundRect">
            <a:avLst>
              <a:gd name="adj" fmla="val 7059"/>
            </a:avLst>
          </a:prstGeom>
          <a:solidFill>
            <a:srgbClr val="FFFFFF"/>
          </a:solidFill>
          <a:ln w="12700">
            <a:solidFill>
              <a:srgbClr val="E4E2DF"/>
            </a:solidFill>
            <a:prstDash val="solid"/>
          </a:ln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de-DE"/>
          </a:p>
        </p:txBody>
      </p:sp>
      <p:sp>
        <p:nvSpPr>
          <p:cNvPr id="13" name="Text 11"/>
          <p:cNvSpPr/>
          <p:nvPr/>
        </p:nvSpPr>
        <p:spPr>
          <a:xfrm>
            <a:off x="4828032" y="14813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828032" y="1737360"/>
            <a:ext cx="1527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Freigeben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464808" y="1627632"/>
            <a:ext cx="3474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6775704" y="1399032"/>
            <a:ext cx="1783080" cy="777240"/>
          </a:xfrm>
          <a:prstGeom prst="roundRect">
            <a:avLst>
              <a:gd name="adj" fmla="val 7059"/>
            </a:avLst>
          </a:prstGeom>
          <a:solidFill>
            <a:srgbClr val="FDEEE3"/>
          </a:solidFill>
          <a:ln w="12700">
            <a:solidFill>
              <a:srgbClr val="E4E2DF"/>
            </a:solidFill>
            <a:prstDash val="solid"/>
          </a:ln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de-DE"/>
          </a:p>
        </p:txBody>
      </p:sp>
      <p:sp>
        <p:nvSpPr>
          <p:cNvPr id="17" name="Text 15"/>
          <p:cNvSpPr/>
          <p:nvPr/>
        </p:nvSpPr>
        <p:spPr>
          <a:xfrm>
            <a:off x="6903720" y="14813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903720" y="1737360"/>
            <a:ext cx="15270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Vibe arbeitet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548640" y="2532888"/>
            <a:ext cx="100584" cy="100584"/>
          </a:xfrm>
          <a:prstGeom prst="ellipse">
            <a:avLst/>
          </a:prstGeom>
          <a:solidFill>
            <a:srgbClr val="E8590C"/>
          </a:solidFill>
          <a:ln w="12700">
            <a:solidFill>
              <a:srgbClr val="E8590C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0" name="Text 18"/>
          <p:cNvSpPr/>
          <p:nvPr/>
        </p:nvSpPr>
        <p:spPr>
          <a:xfrm>
            <a:off x="841248" y="2395728"/>
            <a:ext cx="7772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Für mehrstufige Aufgaben: Postfach sichten, recherchieren, Berichte und Konzepte erstellen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548640" y="3063240"/>
            <a:ext cx="100584" cy="100584"/>
          </a:xfrm>
          <a:prstGeom prst="ellipse">
            <a:avLst/>
          </a:prstGeom>
          <a:solidFill>
            <a:srgbClr val="E8590C"/>
          </a:solidFill>
          <a:ln w="12700">
            <a:solidFill>
              <a:srgbClr val="E8590C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2" name="Text 20"/>
          <p:cNvSpPr/>
          <p:nvPr/>
        </p:nvSpPr>
        <p:spPr>
          <a:xfrm>
            <a:off x="841248" y="2926080"/>
            <a:ext cx="7772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Nutzt Konnektoren (Google Workspace, Outlook, SharePoint, Slack ...) und eure Bibliotheken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548640" y="3593592"/>
            <a:ext cx="100584" cy="100584"/>
          </a:xfrm>
          <a:prstGeom prst="ellipse">
            <a:avLst/>
          </a:prstGeom>
          <a:solidFill>
            <a:srgbClr val="E8590C"/>
          </a:solidFill>
          <a:ln w="12700">
            <a:solidFill>
              <a:srgbClr val="E8590C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4" name="Text 22"/>
          <p:cNvSpPr/>
          <p:nvPr/>
        </p:nvSpPr>
        <p:spPr>
          <a:xfrm>
            <a:off x="841248" y="3456432"/>
            <a:ext cx="7772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Aufgaben sind planbar: einmalig, täglich, wöchentlich oder monatlich - Ergebnis im Canvas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548640" y="4123944"/>
            <a:ext cx="100584" cy="100584"/>
          </a:xfrm>
          <a:prstGeom prst="ellipse">
            <a:avLst/>
          </a:prstGeom>
          <a:solidFill>
            <a:srgbClr val="E8590C"/>
          </a:solidFill>
          <a:ln w="12700">
            <a:solidFill>
              <a:srgbClr val="E8590C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26" name="Text 24"/>
          <p:cNvSpPr/>
          <p:nvPr/>
        </p:nvSpPr>
        <p:spPr>
          <a:xfrm>
            <a:off x="841248" y="3986784"/>
            <a:ext cx="77724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Braucht den Pro-Plan; verfügbar im Web und mobil</a:t>
            </a:r>
            <a:endParaRPr lang="en-US" sz="1300" dirty="0"/>
          </a:p>
        </p:txBody>
      </p:sp>
      <p:sp>
        <p:nvSpPr>
          <p:cNvPr id="28" name="Text 25"/>
          <p:cNvSpPr/>
          <p:nvPr/>
        </p:nvSpPr>
        <p:spPr>
          <a:xfrm>
            <a:off x="548640" y="4846320"/>
            <a:ext cx="5486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KI-Workspace · Mistral Vibe · 08.07.2026</a:t>
            </a:r>
            <a:endParaRPr lang="en-US" sz="850" dirty="0"/>
          </a:p>
        </p:txBody>
      </p:sp>
      <p:sp>
        <p:nvSpPr>
          <p:cNvPr id="29" name="Text 26"/>
          <p:cNvSpPr/>
          <p:nvPr/>
        </p:nvSpPr>
        <p:spPr>
          <a:xfrm>
            <a:off x="8046720" y="4846320"/>
            <a:ext cx="548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85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300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MODUS 3 · NUR ÜBERBLICK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Code - der Coding-Agent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563624"/>
            <a:ext cx="100584" cy="100584"/>
          </a:xfrm>
          <a:prstGeom prst="ellipse">
            <a:avLst/>
          </a:prstGeom>
          <a:solidFill>
            <a:srgbClr val="E8590C"/>
          </a:solidFill>
          <a:ln w="12700">
            <a:solidFill>
              <a:srgbClr val="E8590C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5" name="Text 3"/>
          <p:cNvSpPr/>
          <p:nvPr/>
        </p:nvSpPr>
        <p:spPr>
          <a:xfrm>
            <a:off x="841248" y="1408176"/>
            <a:ext cx="4572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Baut Features, behebt Bugs, schreibt Tests, erstellt Pull Requests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48640" y="2167128"/>
            <a:ext cx="100584" cy="100584"/>
          </a:xfrm>
          <a:prstGeom prst="ellipse">
            <a:avLst/>
          </a:prstGeom>
          <a:solidFill>
            <a:srgbClr val="E8590C"/>
          </a:solidFill>
          <a:ln w="12700">
            <a:solidFill>
              <a:srgbClr val="E8590C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7" name="Text 5"/>
          <p:cNvSpPr/>
          <p:nvPr/>
        </p:nvSpPr>
        <p:spPr>
          <a:xfrm>
            <a:off x="841248" y="2011680"/>
            <a:ext cx="4572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Läuft im Web, in VS Code oder im Terminal - in einer geschützten Sandbox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2770632"/>
            <a:ext cx="100584" cy="100584"/>
          </a:xfrm>
          <a:prstGeom prst="ellipse">
            <a:avLst/>
          </a:prstGeom>
          <a:solidFill>
            <a:srgbClr val="E8590C"/>
          </a:solidFill>
          <a:ln w="12700">
            <a:solidFill>
              <a:srgbClr val="E8590C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9" name="Text 7"/>
          <p:cNvSpPr/>
          <p:nvPr/>
        </p:nvSpPr>
        <p:spPr>
          <a:xfrm>
            <a:off x="841248" y="2615184"/>
            <a:ext cx="4572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Sessions laufen in der Cloud weiter, auch wenn der Rechner aus ist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48640" y="3374136"/>
            <a:ext cx="100584" cy="100584"/>
          </a:xfrm>
          <a:prstGeom prst="ellipse">
            <a:avLst/>
          </a:prstGeom>
          <a:solidFill>
            <a:srgbClr val="E8590C"/>
          </a:solidFill>
          <a:ln w="12700">
            <a:solidFill>
              <a:srgbClr val="E8590C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1" name="Text 9"/>
          <p:cNvSpPr/>
          <p:nvPr/>
        </p:nvSpPr>
        <p:spPr>
          <a:xfrm>
            <a:off x="841248" y="3218688"/>
            <a:ext cx="4572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Meist Pro nötig - für Nicht-Entwickler heute nur zur Einordnung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5623560" y="1444752"/>
            <a:ext cx="2971800" cy="2286000"/>
          </a:xfrm>
          <a:prstGeom prst="roundRect">
            <a:avLst>
              <a:gd name="adj" fmla="val 2400"/>
            </a:avLst>
          </a:prstGeom>
          <a:solidFill>
            <a:srgbClr val="2B2B33"/>
          </a:solidFill>
          <a:ln w="12700">
            <a:solidFill>
              <a:srgbClr val="E4E2DF"/>
            </a:solidFill>
            <a:prstDash val="solid"/>
          </a:ln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de-DE"/>
          </a:p>
        </p:txBody>
      </p:sp>
      <p:sp>
        <p:nvSpPr>
          <p:cNvPr id="13" name="Shape 11"/>
          <p:cNvSpPr/>
          <p:nvPr/>
        </p:nvSpPr>
        <p:spPr>
          <a:xfrm>
            <a:off x="5852160" y="1645920"/>
            <a:ext cx="109728" cy="109728"/>
          </a:xfrm>
          <a:prstGeom prst="ellipse">
            <a:avLst/>
          </a:prstGeom>
          <a:solidFill>
            <a:srgbClr val="E8590C"/>
          </a:solidFill>
          <a:ln w="12700">
            <a:solidFill>
              <a:srgbClr val="E8590C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4" name="Shape 12"/>
          <p:cNvSpPr/>
          <p:nvPr/>
        </p:nvSpPr>
        <p:spPr>
          <a:xfrm>
            <a:off x="6035040" y="1645920"/>
            <a:ext cx="109728" cy="109728"/>
          </a:xfrm>
          <a:prstGeom prst="ellipse">
            <a:avLst/>
          </a:prstGeom>
          <a:solidFill>
            <a:srgbClr val="6B6B75"/>
          </a:solidFill>
          <a:ln w="12700">
            <a:solidFill>
              <a:srgbClr val="6B6B75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5" name="Text 13"/>
          <p:cNvSpPr/>
          <p:nvPr/>
        </p:nvSpPr>
        <p:spPr>
          <a:xfrm>
            <a:off x="5870448" y="1920240"/>
            <a:ext cx="256032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F5F0EA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$ vibe code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9A9A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&gt; Feature-Branch erstellt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9A9A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&gt; Tests: 12/12 bestanden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F5B27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$ /teleport cloud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9A9AA3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&gt; Session läuft weiter ...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548640" y="4846320"/>
            <a:ext cx="5486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KI-Workspace · Mistral Vibe · 08.07.2026</a:t>
            </a:r>
            <a:endParaRPr lang="en-US" sz="850" dirty="0"/>
          </a:p>
        </p:txBody>
      </p:sp>
      <p:sp>
        <p:nvSpPr>
          <p:cNvPr id="18" name="Text 15"/>
          <p:cNvSpPr/>
          <p:nvPr/>
        </p:nvSpPr>
        <p:spPr>
          <a:xfrm>
            <a:off x="8046720" y="4846320"/>
            <a:ext cx="548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85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300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MODUS 4 + 5 · NUR ÜBERBLICK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Admin und AI Studio - nur zur Einordnung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353312"/>
            <a:ext cx="3886200" cy="3063240"/>
          </a:xfrm>
          <a:prstGeom prst="roundRect">
            <a:avLst>
              <a:gd name="adj" fmla="val 1791"/>
            </a:avLst>
          </a:prstGeom>
          <a:solidFill>
            <a:srgbClr val="FFFFFF"/>
          </a:solidFill>
          <a:ln w="12700">
            <a:solidFill>
              <a:srgbClr val="E4E2DF"/>
            </a:solidFill>
            <a:prstDash val="solid"/>
          </a:ln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de-DE"/>
          </a:p>
        </p:txBody>
      </p:sp>
      <p:sp>
        <p:nvSpPr>
          <p:cNvPr id="5" name="Text 3"/>
          <p:cNvSpPr/>
          <p:nvPr/>
        </p:nvSpPr>
        <p:spPr>
          <a:xfrm>
            <a:off x="822960" y="1554480"/>
            <a:ext cx="3291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Admin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22960" y="1865376"/>
            <a:ext cx="3291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VERWALTUNG DER ORGANISATION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822960" y="2212848"/>
            <a:ext cx="3364992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Nutzer, Rollen, Sitze, Abrechnung, Sicherheit</a:t>
            </a:r>
            <a:endParaRPr lang="en-US" sz="1150" dirty="0"/>
          </a:p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Erreichbar über das Logo oben links → Admin</a:t>
            </a:r>
            <a:endParaRPr lang="en-US" sz="1150" dirty="0"/>
          </a:p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Solo-Nutzer: die normalen Einstellungen reichen</a:t>
            </a:r>
            <a:endParaRPr lang="en-US" sz="1150" dirty="0"/>
          </a:p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Relevant erst mit Team- oder Enterprise-Konto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709160" y="1353312"/>
            <a:ext cx="3886200" cy="3063240"/>
          </a:xfrm>
          <a:prstGeom prst="roundRect">
            <a:avLst>
              <a:gd name="adj" fmla="val 1791"/>
            </a:avLst>
          </a:prstGeom>
          <a:solidFill>
            <a:srgbClr val="FFFFFF"/>
          </a:solidFill>
          <a:ln w="12700">
            <a:solidFill>
              <a:srgbClr val="E4E2DF"/>
            </a:solidFill>
            <a:prstDash val="solid"/>
          </a:ln>
          <a:effectLst>
            <a:outerShdw blurRad="88900" dist="25400" dir="54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de-DE"/>
          </a:p>
        </p:txBody>
      </p:sp>
      <p:sp>
        <p:nvSpPr>
          <p:cNvPr id="9" name="Text 7"/>
          <p:cNvSpPr/>
          <p:nvPr/>
        </p:nvSpPr>
        <p:spPr>
          <a:xfrm>
            <a:off x="4983480" y="1554480"/>
            <a:ext cx="3291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Studio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4983480" y="1865376"/>
            <a:ext cx="3291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ENTWICKLER-KONSOLE (CONSOLE.MISTRAL.AI)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4983480" y="2212848"/>
            <a:ext cx="3364992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API-Schlüssel, Modelle, Fine-Tuning, Document AI</a:t>
            </a:r>
            <a:endParaRPr lang="en-US" sz="1150" dirty="0"/>
          </a:p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Kostenloser Experiment-Plan zum Ausprobieren</a:t>
            </a:r>
            <a:endParaRPr lang="en-US" sz="1150" dirty="0"/>
          </a:p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Produktive Nutzung: Abrechnung nach Tokens</a:t>
            </a:r>
            <a:endParaRPr lang="en-US" sz="1150" dirty="0"/>
          </a:p>
          <a:p>
            <a:pPr marL="127000" indent="-127000">
              <a:spcAft>
                <a:spcPts val="700"/>
              </a:spcAft>
              <a:buSzPct val="100000"/>
              <a:buChar char="•"/>
            </a:pPr>
            <a:r>
              <a:rPr lang="en-US" sz="1150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Getrennt vom Vibe-Abo - zwei eigene Kostenmodelle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548640" y="4846320"/>
            <a:ext cx="5486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KI-Workspace · Mistral Vibe · 08.07.2026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8046720" y="4846320"/>
            <a:ext cx="548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85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47472"/>
            <a:ext cx="80467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kern="0" spc="300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MERKFOLIE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48640" y="566928"/>
            <a:ext cx="80467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700" b="1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Welcher Modus wofür?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365760" cy="365760"/>
          </a:xfrm>
          <a:prstGeom prst="ellipse">
            <a:avLst/>
          </a:prstGeom>
          <a:solidFill>
            <a:srgbClr val="FDEEE3"/>
          </a:solidFill>
          <a:ln w="6350">
            <a:solidFill>
              <a:srgbClr val="FDEEE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5" name="Text 3"/>
          <p:cNvSpPr/>
          <p:nvPr/>
        </p:nvSpPr>
        <p:spPr>
          <a:xfrm>
            <a:off x="548640" y="1452067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1115568" y="1417320"/>
            <a:ext cx="73152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Eine schnelle Antwort genügt  →  Chat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48640" y="2066544"/>
            <a:ext cx="365760" cy="365760"/>
          </a:xfrm>
          <a:prstGeom prst="ellipse">
            <a:avLst/>
          </a:prstGeom>
          <a:solidFill>
            <a:srgbClr val="FDEEE3"/>
          </a:solidFill>
          <a:ln w="6350">
            <a:solidFill>
              <a:srgbClr val="FDEEE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8" name="Text 6"/>
          <p:cNvSpPr/>
          <p:nvPr/>
        </p:nvSpPr>
        <p:spPr>
          <a:xfrm>
            <a:off x="548640" y="2055571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115568" y="2020824"/>
            <a:ext cx="73152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Mehrere Schritte, Apps oder Dateien  →  Work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548640" y="2670048"/>
            <a:ext cx="365760" cy="365760"/>
          </a:xfrm>
          <a:prstGeom prst="ellipse">
            <a:avLst/>
          </a:prstGeom>
          <a:solidFill>
            <a:srgbClr val="FDEEE3"/>
          </a:solidFill>
          <a:ln w="6350">
            <a:solidFill>
              <a:srgbClr val="FDEEE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1" name="Text 9"/>
          <p:cNvSpPr/>
          <p:nvPr/>
        </p:nvSpPr>
        <p:spPr>
          <a:xfrm>
            <a:off x="548640" y="2659075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115568" y="2624328"/>
            <a:ext cx="73152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Software bauen oder ändern  →  Code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548640" y="3273552"/>
            <a:ext cx="365760" cy="365760"/>
          </a:xfrm>
          <a:prstGeom prst="ellipse">
            <a:avLst/>
          </a:prstGeom>
          <a:solidFill>
            <a:srgbClr val="FDEEE3"/>
          </a:solidFill>
          <a:ln w="6350">
            <a:solidFill>
              <a:srgbClr val="FDEEE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4" name="Text 12"/>
          <p:cNvSpPr/>
          <p:nvPr/>
        </p:nvSpPr>
        <p:spPr>
          <a:xfrm>
            <a:off x="548640" y="3262579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115568" y="3227832"/>
            <a:ext cx="73152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Team, Rollen und Rechte verwalten  →  Admin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48640" y="3877056"/>
            <a:ext cx="365760" cy="365760"/>
          </a:xfrm>
          <a:prstGeom prst="ellipse">
            <a:avLst/>
          </a:prstGeom>
          <a:solidFill>
            <a:srgbClr val="FDEEE3"/>
          </a:solidFill>
          <a:ln w="6350">
            <a:solidFill>
              <a:srgbClr val="FDEEE3"/>
            </a:solidFill>
            <a:prstDash val="solid"/>
          </a:ln>
        </p:spPr>
        <p:txBody>
          <a:bodyPr/>
          <a:lstStyle/>
          <a:p>
            <a:endParaRPr lang="de-DE"/>
          </a:p>
        </p:txBody>
      </p:sp>
      <p:sp>
        <p:nvSpPr>
          <p:cNvPr id="17" name="Text 15"/>
          <p:cNvSpPr/>
          <p:nvPr/>
        </p:nvSpPr>
        <p:spPr>
          <a:xfrm>
            <a:off x="548640" y="3866083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115568" y="3831336"/>
            <a:ext cx="7315200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26262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Eigene Anwendungen auf der API entwickeln  →  AI Studio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548640" y="4376928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Faustregel: Im Zweifel im Chat starten - wechseln </a:t>
            </a:r>
            <a:r>
              <a:rPr lang="en-US" sz="1300" i="1" dirty="0" err="1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geht</a:t>
            </a:r>
            <a:r>
              <a:rPr lang="en-US" sz="1300" i="1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NICHT </a:t>
            </a:r>
            <a:r>
              <a:rPr lang="en-US" sz="1300" i="1" dirty="0" err="1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jederzeit</a:t>
            </a:r>
            <a:r>
              <a:rPr lang="en-US" sz="1300" i="1" dirty="0">
                <a:solidFill>
                  <a:srgbClr val="E859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!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548640" y="4846320"/>
            <a:ext cx="54864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KI-Workspace · Mistral Vibe · 08.07.2026</a:t>
            </a:r>
            <a:endParaRPr lang="en-US" sz="850" dirty="0"/>
          </a:p>
        </p:txBody>
      </p:sp>
      <p:sp>
        <p:nvSpPr>
          <p:cNvPr id="22" name="Text 19"/>
          <p:cNvSpPr/>
          <p:nvPr/>
        </p:nvSpPr>
        <p:spPr>
          <a:xfrm>
            <a:off x="8046720" y="4846320"/>
            <a:ext cx="548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50" dirty="0">
                <a:solidFill>
                  <a:srgbClr val="6B6B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850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1733</Words>
  <Application>Microsoft Office PowerPoint</Application>
  <PresentationFormat>Bildschirmpräsentation (16:9)</PresentationFormat>
  <Paragraphs>119</Paragraphs>
  <Slides>7</Slides>
  <Notes>7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0" baseType="lpstr">
      <vt:lpstr>Arial</vt:lpstr>
      <vt:lpstr>Courier New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Trainertreffen Deutschland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VIBE-Modi</dc:title>
  <dc:subject>PptxGenJS Presentation</dc:subject>
  <dc:creator>Bernhard Siegfried Laukamp</dc:creator>
  <cp:lastModifiedBy>Bernhard Siegfried Laukamp</cp:lastModifiedBy>
  <cp:revision>3</cp:revision>
  <dcterms:created xsi:type="dcterms:W3CDTF">2026-07-04T21:20:53Z</dcterms:created>
  <dcterms:modified xsi:type="dcterms:W3CDTF">2026-07-08T13:55:54Z</dcterms:modified>
</cp:coreProperties>
</file>