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5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1333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KEN_MASTER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4EE"/>
          </a:solidFill>
          <a:ln w="12700">
            <a:solidFill>
              <a:srgbClr val="F7F4E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658368" y="6355080"/>
            <a:ext cx="10881360" cy="0"/>
          </a:xfrm>
          <a:prstGeom prst="line">
            <a:avLst/>
          </a:prstGeom>
          <a:noFill/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749808"/>
            <a:ext cx="6492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Token bewusst einsetzen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822960" y="1600200"/>
            <a:ext cx="6041666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latin typeface="Aptos ExtraBold" panose="020F0502020204030204" pitchFamily="34" charset="0"/>
              </a:rPr>
              <a:t>Best Practices für das Arbeiten mit LLMs</a:t>
            </a:r>
          </a:p>
        </p:txBody>
      </p:sp>
      <p:sp>
        <p:nvSpPr>
          <p:cNvPr id="4" name="Shape 2"/>
          <p:cNvSpPr/>
          <p:nvPr/>
        </p:nvSpPr>
        <p:spPr>
          <a:xfrm>
            <a:off x="7498080" y="777240"/>
            <a:ext cx="3611880" cy="4526280"/>
          </a:xfrm>
          <a:prstGeom prst="roundRect">
            <a:avLst>
              <a:gd name="adj" fmla="val 4557"/>
            </a:avLst>
          </a:prstGeom>
          <a:solidFill>
            <a:srgbClr val="27231F"/>
          </a:solidFill>
          <a:ln w="12700">
            <a:solidFill>
              <a:srgbClr val="27231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7882128" y="1051560"/>
            <a:ext cx="27889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FFFFFF"/>
                </a:solidFill>
              </a:rPr>
              <a:t>TOKEN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7863840" y="1783080"/>
            <a:ext cx="2880360" cy="438912"/>
          </a:xfrm>
          <a:prstGeom prst="roundRect">
            <a:avLst>
              <a:gd name="adj" fmla="val 16667"/>
            </a:avLst>
          </a:prstGeom>
          <a:solidFill>
            <a:srgbClr val="B85C38"/>
          </a:solidFill>
          <a:ln w="12700">
            <a:solidFill>
              <a:srgbClr val="B85C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8028432" y="1865376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Kontext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8915400" y="186994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FFFFFF"/>
                </a:solidFill>
              </a:rPr>
              <a:t>Was das Modell berücksichtigen kann</a:t>
            </a:r>
            <a:endParaRPr lang="en-US" sz="920" dirty="0"/>
          </a:p>
        </p:txBody>
      </p:sp>
      <p:sp>
        <p:nvSpPr>
          <p:cNvPr id="9" name="Shape 7"/>
          <p:cNvSpPr/>
          <p:nvPr/>
        </p:nvSpPr>
        <p:spPr>
          <a:xfrm>
            <a:off x="7863840" y="2560320"/>
            <a:ext cx="2880360" cy="438912"/>
          </a:xfrm>
          <a:prstGeom prst="roundRect">
            <a:avLst>
              <a:gd name="adj" fmla="val 16667"/>
            </a:avLst>
          </a:prstGeom>
          <a:solidFill>
            <a:srgbClr val="3D6E70"/>
          </a:solidFill>
          <a:ln w="12700">
            <a:solidFill>
              <a:srgbClr val="3D6E7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8028432" y="2642616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Kosten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8915400" y="26471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FFFFFF"/>
                </a:solidFill>
              </a:rPr>
              <a:t>Was jede Anfrage verbraucht</a:t>
            </a:r>
            <a:endParaRPr lang="en-US" sz="920" dirty="0"/>
          </a:p>
        </p:txBody>
      </p:sp>
      <p:sp>
        <p:nvSpPr>
          <p:cNvPr id="12" name="Shape 10"/>
          <p:cNvSpPr/>
          <p:nvPr/>
        </p:nvSpPr>
        <p:spPr>
          <a:xfrm>
            <a:off x="7863840" y="3337560"/>
            <a:ext cx="2880360" cy="438912"/>
          </a:xfrm>
          <a:prstGeom prst="roundRect">
            <a:avLst>
              <a:gd name="adj" fmla="val 16667"/>
            </a:avLst>
          </a:prstGeom>
          <a:solidFill>
            <a:srgbClr val="B85C38"/>
          </a:solidFill>
          <a:ln w="12700">
            <a:solidFill>
              <a:srgbClr val="B85C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8028432" y="3419856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Tempo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8915400" y="342442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FFFFFF"/>
                </a:solidFill>
              </a:rPr>
              <a:t>Wie schnell Antwort entsteht</a:t>
            </a:r>
            <a:endParaRPr lang="en-US" sz="920" dirty="0"/>
          </a:p>
        </p:txBody>
      </p:sp>
      <p:sp>
        <p:nvSpPr>
          <p:cNvPr id="15" name="Shape 13"/>
          <p:cNvSpPr/>
          <p:nvPr/>
        </p:nvSpPr>
        <p:spPr>
          <a:xfrm>
            <a:off x="7863840" y="4114800"/>
            <a:ext cx="2880360" cy="438912"/>
          </a:xfrm>
          <a:prstGeom prst="roundRect">
            <a:avLst>
              <a:gd name="adj" fmla="val 16667"/>
            </a:avLst>
          </a:prstGeom>
          <a:solidFill>
            <a:srgbClr val="3D6E70"/>
          </a:solidFill>
          <a:ln w="12700">
            <a:solidFill>
              <a:srgbClr val="3D6E7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8028432" y="4197096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Qualität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915400" y="420166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20" dirty="0">
                <a:solidFill>
                  <a:srgbClr val="FFFFFF"/>
                </a:solidFill>
              </a:rPr>
              <a:t>Wie gut der Fokus gehalten wird</a:t>
            </a:r>
            <a:endParaRPr lang="en-US" sz="920" dirty="0"/>
          </a:p>
        </p:txBody>
      </p:sp>
      <p:sp>
        <p:nvSpPr>
          <p:cNvPr id="18" name="Text 16"/>
          <p:cNvSpPr/>
          <p:nvPr/>
        </p:nvSpPr>
        <p:spPr>
          <a:xfrm>
            <a:off x="822960" y="4206240"/>
            <a:ext cx="56692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85C38"/>
                </a:solidFill>
              </a:rPr>
              <a:t>Kernidee: nicht maximal füllen, sondern gezielt steuern.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58368" y="6199632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C6258"/>
                </a:solidFill>
              </a:rPr>
              <a:t>Faustregel: So viele Token wie nötig, so wenige wie möglich.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200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723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Token sind eine Ressource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76656" y="777240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C6258"/>
                </a:solidFill>
              </a:rPr>
              <a:t>Sie bestimmen nicht nur Länge, sondern auch Aufmerksamkeit und Steuerbarkeit.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822960" y="1417320"/>
            <a:ext cx="4480560" cy="1234440"/>
          </a:xfrm>
          <a:prstGeom prst="roundRect">
            <a:avLst>
              <a:gd name="adj" fmla="val 8889"/>
            </a:avLst>
          </a:prstGeom>
          <a:solidFill>
            <a:srgbClr val="FFFFFF">
              <a:alpha val="98000"/>
            </a:srgbClr>
          </a:solidFill>
          <a:ln w="12700">
            <a:solidFill>
              <a:srgbClr val="DED4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822960" y="1417320"/>
            <a:ext cx="118872" cy="1234440"/>
          </a:xfrm>
          <a:prstGeom prst="rect">
            <a:avLst/>
          </a:prstGeom>
          <a:solidFill>
            <a:srgbClr val="425E7B"/>
          </a:solidFill>
          <a:ln w="12700">
            <a:solidFill>
              <a:srgbClr val="425E7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1143000" y="161848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231F"/>
                </a:solidFill>
              </a:rPr>
              <a:t>Kontextfenster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143000" y="2029968"/>
            <a:ext cx="36576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6C6258"/>
                </a:solidFill>
              </a:rPr>
              <a:t>Nur was im Kontext liegt, kann berücksichtigt werden.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217920" y="1417320"/>
            <a:ext cx="4480560" cy="1234440"/>
          </a:xfrm>
          <a:prstGeom prst="roundRect">
            <a:avLst>
              <a:gd name="adj" fmla="val 8889"/>
            </a:avLst>
          </a:prstGeom>
          <a:solidFill>
            <a:srgbClr val="FFFFFF">
              <a:alpha val="98000"/>
            </a:srgbClr>
          </a:solidFill>
          <a:ln w="12700">
            <a:solidFill>
              <a:srgbClr val="DED4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6217920" y="1417320"/>
            <a:ext cx="118872" cy="1234440"/>
          </a:xfrm>
          <a:prstGeom prst="rect">
            <a:avLst/>
          </a:prstGeom>
          <a:solidFill>
            <a:srgbClr val="B85C38"/>
          </a:solidFill>
          <a:ln w="12700">
            <a:solidFill>
              <a:srgbClr val="B85C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6537960" y="161848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231F"/>
                </a:solidFill>
              </a:rPr>
              <a:t>Kosten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537960" y="2029968"/>
            <a:ext cx="36576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6C6258"/>
                </a:solidFill>
              </a:rPr>
              <a:t>Mehr Eingabe und Ausgabe bedeutet meist höhere Kosten.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822960" y="3337560"/>
            <a:ext cx="4480560" cy="1234440"/>
          </a:xfrm>
          <a:prstGeom prst="roundRect">
            <a:avLst>
              <a:gd name="adj" fmla="val 8889"/>
            </a:avLst>
          </a:prstGeom>
          <a:solidFill>
            <a:srgbClr val="FFFFFF">
              <a:alpha val="98000"/>
            </a:srgbClr>
          </a:solidFill>
          <a:ln w="12700">
            <a:solidFill>
              <a:srgbClr val="DED4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822960" y="3337560"/>
            <a:ext cx="118872" cy="1234440"/>
          </a:xfrm>
          <a:prstGeom prst="rect">
            <a:avLst/>
          </a:prstGeom>
          <a:solidFill>
            <a:srgbClr val="2F6B57"/>
          </a:solidFill>
          <a:ln w="12700">
            <a:solidFill>
              <a:srgbClr val="2F6B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1143000" y="353872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231F"/>
                </a:solidFill>
              </a:rPr>
              <a:t>Geschwindigkeit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143000" y="3950208"/>
            <a:ext cx="36576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6C6258"/>
                </a:solidFill>
              </a:rPr>
              <a:t>Große Kontexte verlangsamen Antworten.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6217920" y="3337560"/>
            <a:ext cx="4480560" cy="1234440"/>
          </a:xfrm>
          <a:prstGeom prst="roundRect">
            <a:avLst>
              <a:gd name="adj" fmla="val 8889"/>
            </a:avLst>
          </a:prstGeom>
          <a:solidFill>
            <a:srgbClr val="FFFFFF">
              <a:alpha val="98000"/>
            </a:srgbClr>
          </a:solidFill>
          <a:ln w="12700">
            <a:solidFill>
              <a:srgbClr val="DED4C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6217920" y="3337560"/>
            <a:ext cx="118872" cy="1234440"/>
          </a:xfrm>
          <a:prstGeom prst="rect">
            <a:avLst/>
          </a:prstGeom>
          <a:solidFill>
            <a:srgbClr val="A3453D"/>
          </a:solidFill>
          <a:ln w="12700">
            <a:solidFill>
              <a:srgbClr val="A3453D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6537960" y="353872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231F"/>
                </a:solidFill>
              </a:rPr>
              <a:t>Qualität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537960" y="3950208"/>
            <a:ext cx="36576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6C6258"/>
                </a:solidFill>
              </a:rPr>
              <a:t>Irrelevanter Kontext verwässert die Aufmerksamkeit.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4823460" y="5298615"/>
            <a:ext cx="1051560" cy="475488"/>
          </a:xfrm>
          <a:prstGeom prst="chevron">
            <a:avLst/>
          </a:prstGeom>
          <a:solidFill>
            <a:srgbClr val="B85C38"/>
          </a:solidFill>
          <a:ln w="12700">
            <a:solidFill>
              <a:srgbClr val="B85C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1005840" y="5414572"/>
            <a:ext cx="4251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7231F"/>
                </a:solidFill>
              </a:rPr>
              <a:t>Token entscheiden über </a:t>
            </a:r>
            <a:br>
              <a:rPr lang="en-US" sz="1700" b="1" dirty="0">
                <a:solidFill>
                  <a:srgbClr val="27231F"/>
                </a:solidFill>
              </a:rPr>
            </a:br>
            <a:r>
              <a:rPr lang="en-US" sz="1700" b="1" dirty="0">
                <a:solidFill>
                  <a:srgbClr val="27231F"/>
                </a:solidFill>
              </a:rPr>
              <a:t>Raum, Kosten und Konzentration.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492240" y="5321808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7231F"/>
                </a:solidFill>
              </a:rPr>
              <a:t>Die beste Antwort entsteht </a:t>
            </a:r>
            <a:r>
              <a:rPr lang="en-US" sz="1700" b="1" dirty="0" err="1">
                <a:solidFill>
                  <a:srgbClr val="27231F"/>
                </a:solidFill>
              </a:rPr>
              <a:t>durch</a:t>
            </a:r>
            <a:r>
              <a:rPr lang="en-US" sz="1700" b="1" dirty="0">
                <a:solidFill>
                  <a:srgbClr val="27231F"/>
                </a:solidFill>
              </a:rPr>
              <a:t> </a:t>
            </a:r>
            <a:br>
              <a:rPr lang="en-US" sz="1700" b="1" dirty="0">
                <a:solidFill>
                  <a:srgbClr val="27231F"/>
                </a:solidFill>
              </a:rPr>
            </a:br>
            <a:r>
              <a:rPr lang="en-US" sz="1700" b="1" dirty="0" err="1">
                <a:solidFill>
                  <a:srgbClr val="27231F"/>
                </a:solidFill>
              </a:rPr>
              <a:t>Auswahl</a:t>
            </a:r>
            <a:r>
              <a:rPr lang="en-US" sz="1700" b="1" dirty="0">
                <a:solidFill>
                  <a:srgbClr val="27231F"/>
                </a:solidFill>
              </a:rPr>
              <a:t>, nicht durch Vollständigkeit.</a:t>
            </a:r>
            <a:endParaRPr lang="en-US" sz="1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200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723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Raum ≠ Fokus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76656" y="777240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C6258"/>
                </a:solidFill>
              </a:rPr>
              <a:t>Großer Kontext schafft Platz. Klare Aufgabe schafft Qualität.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960120" y="1417320"/>
            <a:ext cx="4297680" cy="3246120"/>
          </a:xfrm>
          <a:prstGeom prst="roundRect">
            <a:avLst>
              <a:gd name="adj" fmla="val 5070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1234440" y="173736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425E7B"/>
                </a:solidFill>
              </a:rPr>
              <a:t>RAUM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417320" y="2377440"/>
            <a:ext cx="33832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27231F"/>
                </a:solidFill>
              </a:rPr>
              <a:t>Wie viele Token technisch hineinpassen.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417320" y="3246120"/>
            <a:ext cx="3383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C6258"/>
                </a:solidFill>
              </a:rPr>
              <a:t>Beispiel: großes Kontextfenster, lange Dateien, viele Chatbeiträge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68112" y="2606040"/>
            <a:ext cx="1188720" cy="502920"/>
          </a:xfrm>
          <a:prstGeom prst="rightArrow">
            <a:avLst/>
          </a:prstGeom>
          <a:solidFill>
            <a:srgbClr val="B85C38"/>
          </a:solidFill>
          <a:ln w="12700">
            <a:solidFill>
              <a:srgbClr val="B85C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6903720" y="1417320"/>
            <a:ext cx="4297680" cy="3246120"/>
          </a:xfrm>
          <a:prstGeom prst="roundRect">
            <a:avLst>
              <a:gd name="adj" fmla="val 5070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7178040" y="173736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B85C38"/>
                </a:solidFill>
              </a:rPr>
              <a:t>FOKUS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7360920" y="2377440"/>
            <a:ext cx="33832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27231F"/>
                </a:solidFill>
              </a:rPr>
              <a:t>Worauf das Modell achten soll.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360920" y="3246120"/>
            <a:ext cx="338328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6C6258"/>
                </a:solidFill>
              </a:rPr>
              <a:t>Beispiel: Abschnitt 3 prüfen, nur Zielgruppe bewerten, maximal fünf Vorschläge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5257800"/>
            <a:ext cx="10149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7231F"/>
                </a:solidFill>
              </a:rPr>
              <a:t>Merksatz: Token-Raum </a:t>
            </a:r>
            <a:r>
              <a:rPr lang="en-US" sz="2100" b="1" dirty="0" err="1">
                <a:solidFill>
                  <a:srgbClr val="27231F"/>
                </a:solidFill>
              </a:rPr>
              <a:t>schafft</a:t>
            </a:r>
            <a:r>
              <a:rPr lang="en-US" sz="2100" b="1" dirty="0">
                <a:solidFill>
                  <a:srgbClr val="27231F"/>
                </a:solidFill>
              </a:rPr>
              <a:t> </a:t>
            </a:r>
            <a:r>
              <a:rPr lang="en-US" sz="2100" b="1" dirty="0" err="1">
                <a:solidFill>
                  <a:srgbClr val="27231F"/>
                </a:solidFill>
              </a:rPr>
              <a:t>Möglichkeit</a:t>
            </a:r>
            <a:r>
              <a:rPr lang="en-US" sz="2100" b="1" dirty="0">
                <a:solidFill>
                  <a:srgbClr val="27231F"/>
                </a:solidFill>
              </a:rPr>
              <a:t> – Fokus schafft Qualität.</a:t>
            </a:r>
            <a:endParaRPr lang="en-US" sz="2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200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723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Kontext schlank halten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76656" y="777240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C6258"/>
                </a:solidFill>
              </a:rPr>
              <a:t>Gib nur mit, was für die aktuelle Aufgabe wirklich nötig ist.</a:t>
            </a:r>
            <a:endParaRPr lang="en-US" sz="1250" dirty="0"/>
          </a:p>
        </p:txBody>
      </p:sp>
      <p:sp>
        <p:nvSpPr>
          <p:cNvPr id="4" name="Text 2"/>
          <p:cNvSpPr/>
          <p:nvPr/>
        </p:nvSpPr>
        <p:spPr>
          <a:xfrm>
            <a:off x="1186069" y="144475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A3453D"/>
                </a:solidFill>
              </a:rPr>
              <a:t>Ungünstig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68680" y="1847088"/>
            <a:ext cx="4434840" cy="2057400"/>
          </a:xfrm>
          <a:prstGeom prst="roundRect">
            <a:avLst>
              <a:gd name="adj" fmla="val 6222"/>
            </a:avLst>
          </a:prstGeom>
          <a:solidFill>
            <a:srgbClr val="FFFFFF"/>
          </a:solidFill>
          <a:ln w="15240">
            <a:solidFill>
              <a:srgbClr val="D7B7B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1170432" y="2240280"/>
            <a:ext cx="3794760" cy="82296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900" i="1" dirty="0">
                <a:solidFill>
                  <a:srgbClr val="27231F"/>
                </a:solidFill>
              </a:rPr>
              <a:t>„Hier ist unser gesamtes Konzept. Lies alles und sag mir etwas dazu.“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1170432" y="333756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C6258"/>
                </a:solidFill>
              </a:rPr>
              <a:t>Problem: zu viel Ballast, unklarer Auftrag, schwacher Fokus.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532120" y="2514600"/>
            <a:ext cx="1005840" cy="502920"/>
          </a:xfrm>
          <a:prstGeom prst="rightArrow">
            <a:avLst/>
          </a:prstGeom>
          <a:solidFill>
            <a:srgbClr val="B85C38"/>
          </a:solidFill>
          <a:ln w="12700">
            <a:solidFill>
              <a:srgbClr val="B85C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7083949" y="144475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F6B57"/>
                </a:solidFill>
              </a:rPr>
              <a:t>Besser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766560" y="1847088"/>
            <a:ext cx="4434840" cy="2057400"/>
          </a:xfrm>
          <a:prstGeom prst="roundRect">
            <a:avLst>
              <a:gd name="adj" fmla="val 6222"/>
            </a:avLst>
          </a:prstGeom>
          <a:solidFill>
            <a:srgbClr val="FFFFFF"/>
          </a:solidFill>
          <a:ln w="15240">
            <a:solidFill>
              <a:srgbClr val="B5CBB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7068312" y="2176272"/>
            <a:ext cx="3794760" cy="941832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27231F"/>
                </a:solidFill>
              </a:rPr>
              <a:t>„Nutze nur Abschnitt 3 und 4. Prüfe, ob die Argumentation zur Zielgruppe schlüssig ist.“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68312" y="333756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C6258"/>
                </a:solidFill>
              </a:rPr>
              <a:t>Vorteil: relevanter Kontext, klare Prüffrage, bessere Antwort.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2468880" y="5120640"/>
            <a:ext cx="7315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85C38"/>
                </a:solidFill>
              </a:rPr>
              <a:t>Prinzip: Relevanz schlägt Vollständigkeit.</a:t>
            </a:r>
            <a:endParaRPr lang="en-US" sz="2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200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723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Lange Dokumente gestuft bearbeiten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76656" y="777240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C6258"/>
                </a:solidFill>
              </a:rPr>
              <a:t>Nicht alles dauerhaft im Chat halten. Erst verdichten, dann gezielt weiterarbeiten.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914400" y="1508760"/>
            <a:ext cx="2971800" cy="2743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1993392" y="1810512"/>
            <a:ext cx="822960" cy="822960"/>
          </a:xfrm>
          <a:prstGeom prst="ellipse">
            <a:avLst/>
          </a:prstGeom>
          <a:solidFill>
            <a:srgbClr val="425E7B"/>
          </a:solidFill>
          <a:ln w="12700">
            <a:solidFill>
              <a:srgbClr val="425E7B"/>
            </a:solidFill>
            <a:prstDash val="solid"/>
          </a:ln>
        </p:spPr>
        <p:txBody>
          <a:bodyPr/>
          <a:lstStyle/>
          <a:p>
            <a:endParaRPr lang="de-DE" sz="4000"/>
          </a:p>
        </p:txBody>
      </p:sp>
      <p:sp>
        <p:nvSpPr>
          <p:cNvPr id="6" name="Text 4"/>
          <p:cNvSpPr/>
          <p:nvPr/>
        </p:nvSpPr>
        <p:spPr>
          <a:xfrm>
            <a:off x="1993392" y="205368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</a:rPr>
              <a:t>1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1143000" y="2871216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7231F"/>
                </a:solidFill>
              </a:rPr>
              <a:t>Überblick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1234440" y="3383280"/>
            <a:ext cx="233172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6C6258"/>
                </a:solidFill>
              </a:rPr>
              <a:t>Themen, Struktur und offene Fragen erfassen.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005072" y="2606040"/>
            <a:ext cx="393192" cy="320040"/>
          </a:xfrm>
          <a:prstGeom prst="rightArrow">
            <a:avLst/>
          </a:prstGeom>
          <a:solidFill>
            <a:srgbClr val="D0C5B8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4572000" y="1508760"/>
            <a:ext cx="2971800" cy="2743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Shape 9"/>
          <p:cNvSpPr/>
          <p:nvPr/>
        </p:nvSpPr>
        <p:spPr>
          <a:xfrm>
            <a:off x="5650992" y="1810512"/>
            <a:ext cx="822960" cy="822960"/>
          </a:xfrm>
          <a:prstGeom prst="ellipse">
            <a:avLst/>
          </a:prstGeom>
          <a:solidFill>
            <a:srgbClr val="B85C38"/>
          </a:solidFill>
          <a:ln w="12700">
            <a:solidFill>
              <a:srgbClr val="B85C38"/>
            </a:solidFill>
            <a:prstDash val="solid"/>
          </a:ln>
        </p:spPr>
        <p:txBody>
          <a:bodyPr/>
          <a:lstStyle/>
          <a:p>
            <a:endParaRPr lang="de-DE" sz="4000"/>
          </a:p>
        </p:txBody>
      </p:sp>
      <p:sp>
        <p:nvSpPr>
          <p:cNvPr id="12" name="Text 10"/>
          <p:cNvSpPr/>
          <p:nvPr/>
        </p:nvSpPr>
        <p:spPr>
          <a:xfrm>
            <a:off x="5650992" y="205368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</a:rPr>
              <a:t>2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4800600" y="2871216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7231F"/>
                </a:solidFill>
              </a:rPr>
              <a:t>Auswahl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4892040" y="3383280"/>
            <a:ext cx="233172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6C6258"/>
                </a:solidFill>
              </a:rPr>
              <a:t>Nur relevante Abschnitte in den Arbeitskontext nehmen.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662672" y="2606040"/>
            <a:ext cx="393192" cy="320040"/>
          </a:xfrm>
          <a:prstGeom prst="rightArrow">
            <a:avLst/>
          </a:prstGeom>
          <a:solidFill>
            <a:srgbClr val="D0C5B8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Shape 14"/>
          <p:cNvSpPr/>
          <p:nvPr/>
        </p:nvSpPr>
        <p:spPr>
          <a:xfrm>
            <a:off x="8229600" y="1508760"/>
            <a:ext cx="2971800" cy="27432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9308592" y="1810512"/>
            <a:ext cx="822960" cy="822960"/>
          </a:xfrm>
          <a:prstGeom prst="ellipse">
            <a:avLst/>
          </a:prstGeom>
          <a:solidFill>
            <a:srgbClr val="2F6B57"/>
          </a:solidFill>
          <a:ln w="12700">
            <a:solidFill>
              <a:srgbClr val="2F6B57"/>
            </a:solidFill>
            <a:prstDash val="solid"/>
          </a:ln>
        </p:spPr>
        <p:txBody>
          <a:bodyPr/>
          <a:lstStyle/>
          <a:p>
            <a:endParaRPr lang="de-DE" sz="4000"/>
          </a:p>
        </p:txBody>
      </p:sp>
      <p:sp>
        <p:nvSpPr>
          <p:cNvPr id="18" name="Text 16"/>
          <p:cNvSpPr/>
          <p:nvPr/>
        </p:nvSpPr>
        <p:spPr>
          <a:xfrm>
            <a:off x="9308592" y="2053688"/>
            <a:ext cx="822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</a:rPr>
              <a:t>3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8458200" y="2871216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7231F"/>
                </a:solidFill>
              </a:rPr>
              <a:t>Analyse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8549640" y="3383280"/>
            <a:ext cx="233172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6C6258"/>
                </a:solidFill>
              </a:rPr>
              <a:t>Gezielt prüfen, verbessern oder verdichten.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1234440" y="4937760"/>
            <a:ext cx="9906000" cy="594360"/>
          </a:xfrm>
          <a:prstGeom prst="roundRect">
            <a:avLst>
              <a:gd name="adj" fmla="val 15385"/>
            </a:avLst>
          </a:prstGeom>
          <a:solidFill>
            <a:srgbClr val="EFE4D6"/>
          </a:solidFill>
          <a:ln w="12700">
            <a:solidFill>
              <a:srgbClr val="EFE4D6"/>
            </a:solidFill>
            <a:prstDash val="solid"/>
          </a:ln>
        </p:spPr>
        <p:txBody>
          <a:bodyPr/>
          <a:lstStyle/>
          <a:p>
            <a:endParaRPr lang="de-DE" sz="3200" b="1" dirty="0"/>
          </a:p>
        </p:txBody>
      </p:sp>
      <p:sp>
        <p:nvSpPr>
          <p:cNvPr id="22" name="Text 20"/>
          <p:cNvSpPr/>
          <p:nvPr/>
        </p:nvSpPr>
        <p:spPr>
          <a:xfrm>
            <a:off x="1280160" y="5020056"/>
            <a:ext cx="969264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7231F"/>
                </a:solidFill>
              </a:rPr>
              <a:t>Beispiel-Prompt: „Erstelle zuerst eine Gliederung. Danach frage ich gezielt zu einzelnen Punkten weiter.“</a:t>
            </a:r>
            <a:endParaRPr lang="en-US" sz="1600" b="1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200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723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Komplexe Aufgaben klein schneiden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76656" y="777240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C6258"/>
                </a:solidFill>
              </a:rPr>
              <a:t>Eine große Aufgabe wird besser, wenn sie in prüfbare Teilschritte zerlegt wird.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914400" y="1325880"/>
            <a:ext cx="640080" cy="640080"/>
          </a:xfrm>
          <a:prstGeom prst="arc">
            <a:avLst/>
          </a:prstGeom>
          <a:solidFill>
            <a:srgbClr val="F7F4EE">
              <a:alpha val="0"/>
            </a:srgbClr>
          </a:solidFill>
          <a:ln w="25400">
            <a:solidFill>
              <a:srgbClr val="425E7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987552" y="1435608"/>
            <a:ext cx="4937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425E7B"/>
                </a:solidFill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737360" y="136245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7231F"/>
                </a:solidFill>
              </a:rPr>
              <a:t>Lernziele prüfen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737360" y="1737360"/>
            <a:ext cx="402336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6C6258"/>
                </a:solidFill>
              </a:rPr>
              <a:t>Sind Ziel, Nutzen und Anspruch klar?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14400" y="2651760"/>
            <a:ext cx="640080" cy="640080"/>
          </a:xfrm>
          <a:prstGeom prst="arc">
            <a:avLst/>
          </a:prstGeom>
          <a:solidFill>
            <a:srgbClr val="F7F4EE">
              <a:alpha val="0"/>
            </a:srgbClr>
          </a:solidFill>
          <a:ln w="25400">
            <a:solidFill>
              <a:srgbClr val="B85C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987552" y="2761488"/>
            <a:ext cx="4937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B85C38"/>
                </a:solidFill>
              </a:rPr>
              <a:t>2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737360" y="268833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7231F"/>
                </a:solidFill>
              </a:rPr>
              <a:t>Aufbau prüfen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737360" y="3063240"/>
            <a:ext cx="402336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6C6258"/>
                </a:solidFill>
              </a:rPr>
              <a:t>Passt die Reihenfolge? Fehlt ein Übergang?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914400" y="3977640"/>
            <a:ext cx="640080" cy="640080"/>
          </a:xfrm>
          <a:prstGeom prst="arc">
            <a:avLst/>
          </a:prstGeom>
          <a:solidFill>
            <a:srgbClr val="F7F4EE">
              <a:alpha val="0"/>
            </a:srgbClr>
          </a:solidFill>
          <a:ln w="25400">
            <a:solidFill>
              <a:srgbClr val="2F6B57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987552" y="4087368"/>
            <a:ext cx="4937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F6B57"/>
                </a:solidFill>
              </a:rPr>
              <a:t>3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737360" y="40142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7231F"/>
                </a:solidFill>
              </a:rPr>
              <a:t>Beispiele prüfen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1737360" y="4389120"/>
            <a:ext cx="402336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6C6258"/>
                </a:solidFill>
              </a:rPr>
              <a:t>Sind Beispiele konkret, verständlich und passend?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629400" y="1417320"/>
            <a:ext cx="4343400" cy="3611880"/>
          </a:xfrm>
          <a:prstGeom prst="roundRect">
            <a:avLst>
              <a:gd name="adj" fmla="val 4557"/>
            </a:avLst>
          </a:prstGeom>
          <a:solidFill>
            <a:srgbClr val="27231F"/>
          </a:solidFill>
          <a:ln w="12700">
            <a:solidFill>
              <a:srgbClr val="27231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6995160" y="1783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9D0C6"/>
                </a:solidFill>
              </a:rPr>
              <a:t>Statt alles auf einmal: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995160" y="2221992"/>
            <a:ext cx="356616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900" i="1" dirty="0">
                <a:solidFill>
                  <a:srgbClr val="FFFFFF"/>
                </a:solidFill>
              </a:rPr>
              <a:t>„Optimiere mein komplettes Webinar-Konzept.“</a:t>
            </a:r>
            <a:endParaRPr lang="en-US" sz="1900" dirty="0"/>
          </a:p>
        </p:txBody>
      </p:sp>
      <p:sp>
        <p:nvSpPr>
          <p:cNvPr id="19" name="Shape 17"/>
          <p:cNvSpPr/>
          <p:nvPr/>
        </p:nvSpPr>
        <p:spPr>
          <a:xfrm>
            <a:off x="6995160" y="3035808"/>
            <a:ext cx="3566160" cy="0"/>
          </a:xfrm>
          <a:prstGeom prst="line">
            <a:avLst/>
          </a:prstGeom>
          <a:noFill/>
          <a:ln w="12700">
            <a:solidFill>
              <a:srgbClr val="8F8172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6995160" y="335584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9D0C6"/>
                </a:solidFill>
              </a:rPr>
              <a:t>Besser: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995160" y="3776472"/>
            <a:ext cx="3566160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800" i="1" dirty="0">
                <a:solidFill>
                  <a:srgbClr val="FFFFFF"/>
                </a:solidFill>
              </a:rPr>
              <a:t>„Prüfe zuerst nur die Lernziele. Danach gehen wir zum Aufbau.“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2011680" y="5522976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85C38"/>
                </a:solidFill>
              </a:rPr>
              <a:t>Kleine Schritte sparen Token und erhöhen die Präzision.</a:t>
            </a:r>
            <a:endParaRPr lang="en-US" sz="1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200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723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Lange Chats aktiv bereinigen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76656" y="777240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C6258"/>
                </a:solidFill>
              </a:rPr>
              <a:t>Alte Nebenwege, Korrekturen und Wiederholungen verbrauchen Token und können irritieren.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914400" y="1325880"/>
            <a:ext cx="4114800" cy="3840480"/>
          </a:xfrm>
          <a:prstGeom prst="roundRect">
            <a:avLst>
              <a:gd name="adj" fmla="val 4286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1234440" y="1691640"/>
            <a:ext cx="3520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7231F"/>
                </a:solidFill>
              </a:rPr>
              <a:t>Was sich ansammelt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417320" y="2331720"/>
            <a:ext cx="3063240" cy="329184"/>
          </a:xfrm>
          <a:prstGeom prst="roundRect">
            <a:avLst>
              <a:gd name="adj" fmla="val 19444"/>
            </a:avLst>
          </a:prstGeom>
          <a:solidFill>
            <a:srgbClr val="EFE4D6"/>
          </a:solidFill>
          <a:ln w="12700">
            <a:solidFill>
              <a:srgbClr val="EFE4D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1554480" y="2414016"/>
            <a:ext cx="2788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/>
              <a:t>alte Varianten</a:t>
            </a:r>
          </a:p>
        </p:txBody>
      </p:sp>
      <p:sp>
        <p:nvSpPr>
          <p:cNvPr id="8" name="Shape 6"/>
          <p:cNvSpPr/>
          <p:nvPr/>
        </p:nvSpPr>
        <p:spPr>
          <a:xfrm>
            <a:off x="1417320" y="2880360"/>
            <a:ext cx="3063240" cy="329184"/>
          </a:xfrm>
          <a:prstGeom prst="roundRect">
            <a:avLst>
              <a:gd name="adj" fmla="val 19444"/>
            </a:avLst>
          </a:prstGeom>
          <a:solidFill>
            <a:srgbClr val="EFE4D6"/>
          </a:solidFill>
          <a:ln w="12700">
            <a:solidFill>
              <a:srgbClr val="EFE4D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1554480" y="2962656"/>
            <a:ext cx="2788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/>
              <a:t>überholte Entscheidungen</a:t>
            </a:r>
          </a:p>
        </p:txBody>
      </p:sp>
      <p:sp>
        <p:nvSpPr>
          <p:cNvPr id="10" name="Shape 8"/>
          <p:cNvSpPr/>
          <p:nvPr/>
        </p:nvSpPr>
        <p:spPr>
          <a:xfrm>
            <a:off x="1417320" y="3429000"/>
            <a:ext cx="3063240" cy="329184"/>
          </a:xfrm>
          <a:prstGeom prst="roundRect">
            <a:avLst>
              <a:gd name="adj" fmla="val 19444"/>
            </a:avLst>
          </a:prstGeom>
          <a:solidFill>
            <a:srgbClr val="EFE4D6"/>
          </a:solidFill>
          <a:ln w="12700">
            <a:solidFill>
              <a:srgbClr val="EFE4D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1554480" y="3511296"/>
            <a:ext cx="2788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/>
              <a:t>Nebendiskussionen</a:t>
            </a:r>
          </a:p>
        </p:txBody>
      </p:sp>
      <p:sp>
        <p:nvSpPr>
          <p:cNvPr id="12" name="Shape 10"/>
          <p:cNvSpPr/>
          <p:nvPr/>
        </p:nvSpPr>
        <p:spPr>
          <a:xfrm>
            <a:off x="1417320" y="3977640"/>
            <a:ext cx="3063240" cy="329184"/>
          </a:xfrm>
          <a:prstGeom prst="roundRect">
            <a:avLst>
              <a:gd name="adj" fmla="val 19444"/>
            </a:avLst>
          </a:prstGeom>
          <a:solidFill>
            <a:srgbClr val="EFE4D6"/>
          </a:solidFill>
          <a:ln w="12700">
            <a:solidFill>
              <a:srgbClr val="EFE4D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1554480" y="4059936"/>
            <a:ext cx="2788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/>
              <a:t>Dopplungen</a:t>
            </a:r>
          </a:p>
        </p:txBody>
      </p:sp>
      <p:sp>
        <p:nvSpPr>
          <p:cNvPr id="14" name="Shape 12"/>
          <p:cNvSpPr/>
          <p:nvPr/>
        </p:nvSpPr>
        <p:spPr>
          <a:xfrm>
            <a:off x="5349240" y="2971800"/>
            <a:ext cx="1097280" cy="502920"/>
          </a:xfrm>
          <a:prstGeom prst="rightArrow">
            <a:avLst/>
          </a:prstGeom>
          <a:solidFill>
            <a:srgbClr val="B85C38"/>
          </a:solidFill>
          <a:ln w="12700">
            <a:solidFill>
              <a:srgbClr val="B85C3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6766560" y="1325880"/>
            <a:ext cx="4114800" cy="3840480"/>
          </a:xfrm>
          <a:prstGeom prst="roundRect">
            <a:avLst>
              <a:gd name="adj" fmla="val 4286"/>
            </a:avLst>
          </a:prstGeom>
          <a:solidFill>
            <a:srgbClr val="27231F"/>
          </a:solidFill>
          <a:ln w="12700">
            <a:solidFill>
              <a:srgbClr val="27231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7086600" y="1691640"/>
            <a:ext cx="3520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Bessere Arbeitsfassung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7242048" y="2395728"/>
            <a:ext cx="3154680" cy="14173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900" i="1" dirty="0">
                <a:solidFill>
                  <a:srgbClr val="FFFFFF"/>
                </a:solidFill>
              </a:rPr>
              <a:t>„Fasse den aktuellen Stand als kompakten Projektkontext zusammen, den ich in einem neuen Chat weiterverwenden kann.“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2286000" y="5522976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B85C38"/>
                </a:solidFill>
              </a:rPr>
              <a:t>Regelmäßig verdichten statt endlos fortsetzen.</a:t>
            </a:r>
            <a:endParaRPr lang="en-US" sz="2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3200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723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Die 4-Punkte-Promptformel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76656" y="777240"/>
            <a:ext cx="9692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C6258"/>
                </a:solidFill>
              </a:rPr>
              <a:t>So werden Token wirksam eingesetzt.</a:t>
            </a:r>
            <a:endParaRPr lang="en-US" sz="1250" dirty="0"/>
          </a:p>
        </p:txBody>
      </p:sp>
      <p:sp>
        <p:nvSpPr>
          <p:cNvPr id="4" name="Shape 2"/>
          <p:cNvSpPr/>
          <p:nvPr/>
        </p:nvSpPr>
        <p:spPr>
          <a:xfrm>
            <a:off x="822960" y="1417320"/>
            <a:ext cx="2148840" cy="18288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1005840" y="178308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425E7B"/>
                </a:solidFill>
              </a:rPr>
              <a:t>Kontext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051560" y="2331720"/>
            <a:ext cx="16916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350" dirty="0">
                <a:solidFill>
                  <a:srgbClr val="6C6258"/>
                </a:solidFill>
              </a:rPr>
              <a:t>Was muss das Modell wissen?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3611880" y="1417320"/>
            <a:ext cx="2148840" cy="18288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3794760" y="178308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85C38"/>
                </a:solidFill>
              </a:rPr>
              <a:t>Aufgabe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3840480" y="2331720"/>
            <a:ext cx="16916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350" dirty="0">
                <a:solidFill>
                  <a:srgbClr val="6C6258"/>
                </a:solidFill>
              </a:rPr>
              <a:t>Was soll es tun?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6400800" y="1417320"/>
            <a:ext cx="2148840" cy="18288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6583680" y="178308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425E7B"/>
                </a:solidFill>
              </a:rPr>
              <a:t>Kriterien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629400" y="2331720"/>
            <a:ext cx="16916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350" dirty="0">
                <a:solidFill>
                  <a:srgbClr val="6C6258"/>
                </a:solidFill>
              </a:rPr>
              <a:t>Woran soll es sich orientieren?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9189720" y="1417320"/>
            <a:ext cx="2148840" cy="18288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12700">
            <a:solidFill>
              <a:srgbClr val="D0C5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9372600" y="1783080"/>
            <a:ext cx="1783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85C38"/>
                </a:solidFill>
              </a:rPr>
              <a:t>Format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9418320" y="2331720"/>
            <a:ext cx="169164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350" dirty="0">
                <a:solidFill>
                  <a:srgbClr val="6C6258"/>
                </a:solidFill>
              </a:rPr>
              <a:t>Wie soll die Antwort aussehen?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960120" y="3886200"/>
            <a:ext cx="10149840" cy="1143000"/>
          </a:xfrm>
          <a:prstGeom prst="roundRect">
            <a:avLst>
              <a:gd name="adj" fmla="val 10400"/>
            </a:avLst>
          </a:prstGeom>
          <a:solidFill>
            <a:srgbClr val="27231F"/>
          </a:solidFill>
          <a:ln w="12700">
            <a:solidFill>
              <a:srgbClr val="27231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1234440" y="3986784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9D0C6"/>
                </a:solidFill>
              </a:rPr>
              <a:t>Beispiel: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234440" y="4315968"/>
            <a:ext cx="946404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700" i="1" dirty="0">
                <a:solidFill>
                  <a:srgbClr val="FFFFFF"/>
                </a:solidFill>
              </a:rPr>
              <a:t>„Prüfe diesen Abschnitt für KI-Einsteiger. Achte auf Verständlichkeit und Praxisnähe. Gib maximal fünf konkrete Verbesserungsvorschläge.“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411480" y="5687568"/>
            <a:ext cx="11170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B85C38"/>
                </a:solidFill>
              </a:rPr>
              <a:t>Klare Empfehlung: kurzer relevanter Kontext + klare Aufgabe + begrenztes Ausgabeformat + schrittweises Vorgehen.</a:t>
            </a:r>
            <a:endParaRPr lang="en-US" sz="16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75720" y="619963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827667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lang="en-US" b="0"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559</Words>
  <Application>Microsoft Office PowerPoint</Application>
  <PresentationFormat>Breitbild</PresentationFormat>
  <Paragraphs>110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Aptos ExtraBold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Token bewusst einsetzen</dc:title>
  <dc:subject>Best Practices für das Arbeiten mit LLMs in Bezug auf Token</dc:subject>
  <dc:creator>OpenAI</dc:creator>
  <cp:lastModifiedBy>Bernhard Siegfried Laukamp</cp:lastModifiedBy>
  <cp:revision>2</cp:revision>
  <dcterms:created xsi:type="dcterms:W3CDTF">2026-05-23T05:06:43Z</dcterms:created>
  <dcterms:modified xsi:type="dcterms:W3CDTF">2026-05-25T08:09:25Z</dcterms:modified>
</cp:coreProperties>
</file>