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5" r:id="rId10"/>
    <p:sldId id="262" r:id="rId11"/>
    <p:sldId id="271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0132" autoAdjust="0"/>
  </p:normalViewPr>
  <p:slideViewPr>
    <p:cSldViewPr snapToGrid="0">
      <p:cViewPr>
        <p:scale>
          <a:sx n="66" d="100"/>
          <a:sy n="66" d="100"/>
        </p:scale>
        <p:origin x="175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72159-2ADB-43E3-BE06-F9F50F6F091E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6119-FB82-4A9D-90CF-42578DAB45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25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https://youtu.be/-jvwWKjjmK8?si=GQN3Tq6kjLpd-Prt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große KI-Tool-Falle: Warum Benchmarks, Rankings und die besten Modelle dich in die Irre führen</a:t>
            </a:r>
          </a:p>
          <a:p>
            <a:r>
              <a:rPr lang="de-DE" dirty="0"/>
              <a:t>Digitale Profis</a:t>
            </a:r>
          </a:p>
          <a:p>
            <a:r>
              <a:rPr lang="de-DE" dirty="0"/>
              <a:t>19.05.2026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6119-FB82-4A9D-90CF-42578DAB450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66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253EE4-8020-C634-488B-56CCD09F0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BCC408-4C81-6602-6E41-541D1C2AF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6BE9AE-E031-8414-AC32-166C95DC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0E70F3-4BF3-B1C8-EA59-A91A43A7B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2E397F-8EEC-5312-86B7-92004B93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40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D77C9-C5CC-28B7-AD5C-2A2C417F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0B732FE-3068-A3B5-120D-7844C5470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86936A-9D1A-4776-320A-EEDF60C7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49106A-2E6A-AA43-E126-AD861359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457885-5B07-32F7-CBD7-29A1592B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62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D506988-6D94-CC4E-6FE2-6E586C4A6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8C6AB1-7495-CE45-9ECF-69114EFBF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D2240D-8A35-EE01-08D0-1229BE7D4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B315A1-D193-C12A-BD06-0D6891D1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15155A-4368-644D-9A24-1110F196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8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F0942-71A0-D5D7-D2CB-7B6A9640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CB1071-30B5-E1FD-A73C-B1E65BA55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636EEA-6A1B-352C-9EFE-7D4A7C0A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395D-6C1F-A527-EE7C-114546A0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5DCE6E-FB28-DCF6-ABDC-F05E7875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45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D958D-6EBE-AA60-0D14-9DF447ECC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273A7E-48C6-EA70-EF6A-5D087E419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6EE0FF-3C8E-7D4B-EA9F-DCC518B1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D2A7D7-B525-D5E5-E467-C6E859B73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E6ED6D-2B62-00C6-4AD3-78EDF46F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02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8AE0F-9F3F-ADC2-618A-08107B72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FE37C2-526F-36B3-E430-CC85BD44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F31CA5-EB8D-92D4-89D3-208C8F396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35BC3B-4914-F746-D36F-3EB69ACB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F25411-C06E-7AC8-DD9D-7DA8FE8E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8DDCD3-8BB7-7927-CA03-3E29B7C6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34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6F411-9CCD-A34C-7BE2-AD2FAD22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CA9EE4-E9CE-67C3-44C9-E699C08A9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5551DA-EFBB-B648-4986-CE7E991B6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94588A-D7AF-954B-E2A7-E8CAF686E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20D23FF-8969-CDC9-9FDA-A1B19F933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8397060-6988-4013-5C5A-888905D9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C36CF64-31ED-4190-4FD0-3C939A35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0C6346F-3399-54F7-B60A-68BABA98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07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AD2A2-25F2-7F4B-BA85-0D3153CB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6505AE-1F06-06CD-4E35-BF18DB539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FD718F-6117-70B3-2DB8-CE4B94C0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9F5DDD-9FED-AEAA-A74A-7E490952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90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6F0116-D75C-2F5D-ECDB-5F2A6D96F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C88BAB-A1A7-EE69-78F9-BA949EDF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325E4A-5D38-B837-4693-7B835A71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92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BBB18-9D56-BA56-F850-6EF6998C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13BA8E-728E-7E47-19A6-52C37B47E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7B08B3-030B-9F3F-CB99-B8DF76863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98B172-1AC5-668D-DC95-CAFCF2A0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37BB82-AFCD-D4F4-169B-112166A2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92DE23-856C-BEA3-DF34-F2B0B792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05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87396-F9FA-7322-703F-DADE1BE1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1D21B15-5A9B-D0B9-6B21-4C9AF7503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F86D5-603D-5123-0327-68F14F444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F8EE22-1DB9-5707-0ED1-E7059726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70C918-1C61-FC94-5DB9-B9BD4A981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20618A-1193-7D93-9D79-3FD65803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42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88E8361-6560-15E2-0825-E2260B11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D695D7-AC5F-5876-8BEF-D2DEA0A3C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6FF1F2-36D9-17F9-D62B-495E5385A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DA21DB-CCE7-46EA-A19F-52DDDA164503}" type="datetimeFigureOut">
              <a:rPr lang="de-DE" smtClean="0"/>
              <a:t>25.05.2026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FB2A7F-5D52-AF80-3810-5A9CCB0B4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05D8AB-F20C-32B4-F026-D280471EF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A81A3-D556-49E2-AC43-2918E8B707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04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youtu.be/-jvwWKjjmK8?si=qtlN1zsGSjdcV2ci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ircle1"/>
          <p:cNvSpPr/>
          <p:nvPr/>
        </p:nvSpPr>
        <p:spPr>
          <a:xfrm>
            <a:off x="6192000" y="0"/>
            <a:ext cx="6000000" cy="6000000"/>
          </a:xfrm>
          <a:prstGeom prst="ellipse">
            <a:avLst/>
          </a:prstGeom>
          <a:solidFill>
            <a:srgbClr val="1B3D6B">
              <a:alpha val="40000"/>
            </a:srgbClr>
          </a:solidFill>
          <a:ln w="0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1" name="Circle2"/>
          <p:cNvSpPr/>
          <p:nvPr/>
        </p:nvSpPr>
        <p:spPr>
          <a:xfrm>
            <a:off x="0" y="2358000"/>
            <a:ext cx="4500000" cy="4500000"/>
          </a:xfrm>
          <a:prstGeom prst="ellipse">
            <a:avLst/>
          </a:prstGeom>
          <a:solidFill>
            <a:srgbClr val="2D5E8A">
              <a:alpha val="25000"/>
            </a:srgbClr>
          </a:solidFill>
          <a:ln w="0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2" name="AccentBar"/>
          <p:cNvSpPr/>
          <p:nvPr/>
        </p:nvSpPr>
        <p:spPr>
          <a:xfrm>
            <a:off x="838200" y="3600000"/>
            <a:ext cx="2400000" cy="45000"/>
          </a:xfrm>
          <a:prstGeom prst="rect">
            <a:avLst/>
          </a:prstGeom>
          <a:solidFill>
            <a:srgbClr val="4A9BD9"/>
          </a:solidFill>
          <a:ln w="0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C52586-05A6-441A-BB06-D1EF057B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00000"/>
            <a:ext cx="10515600" cy="1800000"/>
          </a:xfrm>
        </p:spPr>
        <p:txBody>
          <a:bodyPr anchor="b">
            <a:normAutofit/>
          </a:bodyPr>
          <a:lstStyle/>
          <a:p>
            <a:pPr algn="l"/>
            <a:r>
              <a:rPr lang="de-DE" sz="5400" b="1" dirty="0">
                <a:solidFill>
                  <a:srgbClr val="FFFFFF"/>
                </a:solidFill>
                <a:latin typeface="Calibri"/>
                <a:cs typeface="Calibri"/>
              </a:rPr>
              <a:t>Entscheidungsmatrix</a:t>
            </a:r>
          </a:p>
          <a:p>
            <a:pPr algn="l"/>
            <a:r>
              <a:rPr lang="de-DE" sz="5400" b="1" dirty="0">
                <a:solidFill>
                  <a:srgbClr val="4A9BD9"/>
                </a:solidFill>
                <a:latin typeface="Calibri"/>
                <a:cs typeface="Calibri"/>
              </a:rPr>
              <a:t>KI-Tools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D59341-F38B-9F2F-A9A6-EAB72C739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799999"/>
            <a:ext cx="10734208" cy="1633906"/>
          </a:xfrm>
        </p:spPr>
        <p:txBody>
          <a:bodyPr anchor="t">
            <a:normAutofit/>
          </a:bodyPr>
          <a:lstStyle/>
          <a:p>
            <a:pPr algn="l">
              <a:lnSpc>
                <a:spcPts val="2800"/>
              </a:lnSpc>
            </a:pPr>
            <a:r>
              <a:rPr lang="de-DE" sz="3600" dirty="0">
                <a:solidFill>
                  <a:srgbClr val="A0B4C8"/>
                </a:solidFill>
                <a:latin typeface="Calibri"/>
                <a:cs typeface="Calibri"/>
              </a:rPr>
              <a:t>Modellvergleich und Auswahlkriterien</a:t>
            </a:r>
          </a:p>
          <a:p>
            <a:pPr algn="l">
              <a:lnSpc>
                <a:spcPts val="2800"/>
              </a:lnSpc>
            </a:pPr>
            <a:r>
              <a:rPr lang="de-DE" sz="2800" dirty="0">
                <a:solidFill>
                  <a:srgbClr val="6B8BAD"/>
                </a:solidFill>
                <a:latin typeface="Calibri"/>
                <a:cs typeface="Calibri"/>
              </a:rPr>
              <a:t>OpenAI  ·  Google Gemini  ·  Anthropic Claude  ·  Mistral / Le Chat</a:t>
            </a:r>
          </a:p>
        </p:txBody>
      </p:sp>
      <p:sp>
        <p:nvSpPr>
          <p:cNvPr id="15" name="DateBadge"/>
          <p:cNvSpPr/>
          <p:nvPr/>
        </p:nvSpPr>
        <p:spPr>
          <a:xfrm>
            <a:off x="838200" y="5900000"/>
            <a:ext cx="2200000" cy="420000"/>
          </a:xfrm>
          <a:prstGeom prst="roundRect">
            <a:avLst>
              <a:gd name="adj" fmla="val 15000"/>
            </a:avLst>
          </a:prstGeom>
          <a:solidFill>
            <a:srgbClr val="1B3D6B">
              <a:alpha val="70000"/>
            </a:srgbClr>
          </a:solidFill>
          <a:ln w="12700">
            <a:solidFill>
              <a:srgbClr val="4A9BD9">
                <a:alpha val="50000"/>
              </a:srgbClr>
            </a:solidFill>
          </a:ln>
        </p:spPr>
        <p:txBody>
          <a:bodyPr lIns="91440" rIns="91440" anchor="ctr"/>
          <a:lstStyle/>
          <a:p>
            <a:pPr algn="ctr"/>
            <a:r>
              <a:rPr lang="de-DE" dirty="0">
                <a:solidFill>
                  <a:srgbClr val="A0B4C8"/>
                </a:solidFill>
                <a:latin typeface="Calibri"/>
                <a:cs typeface="Calibri"/>
              </a:rPr>
              <a:t>Stand: Mai 2026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48FC92-00FE-9EF8-608B-B6AFFA03A1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4" b="2439"/>
          <a:stretch>
            <a:fillRect/>
          </a:stretch>
        </p:blipFill>
        <p:spPr>
          <a:xfrm>
            <a:off x="7761639" y="621235"/>
            <a:ext cx="3810768" cy="302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277600" cy="600000"/>
          </a:xfrm>
        </p:spPr>
        <p:txBody>
          <a:bodyPr anchor="ctr"/>
          <a:lstStyle/>
          <a:p>
            <a:pPr algn="l"/>
            <a:r>
              <a:rPr lang="de-DE" sz="2400" b="1" dirty="0">
                <a:solidFill>
                  <a:srgbClr val="1A3A5C"/>
                </a:solidFill>
                <a:latin typeface="Calibri"/>
                <a:cs typeface="Calibri"/>
              </a:rPr>
              <a:t>Mistral / Le Chat – Modellportfolio</a:t>
            </a:r>
          </a:p>
        </p:txBody>
      </p:sp>
      <p:sp>
        <p:nvSpPr>
          <p:cNvPr id="3" name="Subtitle"/>
          <p:cNvSpPr/>
          <p:nvPr/>
        </p:nvSpPr>
        <p:spPr>
          <a:xfrm>
            <a:off x="457200" y="900000"/>
            <a:ext cx="11277600" cy="35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1200" dirty="0">
                <a:solidFill>
                  <a:srgbClr val="6B7280"/>
                </a:solidFill>
                <a:latin typeface="Calibri"/>
                <a:cs typeface="Calibri"/>
              </a:rPr>
              <a:t>Entscheidungsmatrix – Modellportfolio und Vergleichskriterien (Stand: Mai 2026)</a:t>
            </a:r>
          </a:p>
        </p:txBody>
      </p:sp>
      <p:graphicFrame>
        <p:nvGraphicFramePr>
          <p:cNvPr id="10" name="Tabelle 10"/>
          <p:cNvGraphicFramePr>
            <a:graphicFrameLocks noGrp="1"/>
          </p:cNvGraphicFramePr>
          <p:nvPr/>
        </p:nvGraphicFramePr>
        <p:xfrm>
          <a:off x="457200" y="1600000"/>
          <a:ext cx="11277600" cy="374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0000"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Preis ($/MTok)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Speed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Qualität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Multimodal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API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Large 3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$0,50 / $1,50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262K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Medium 3.5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$1,50 / $7,50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256K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Small 4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$0,15 / $0,60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262K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Codestral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$0,30 / $0,90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 (Code)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256K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Devstral 2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$0,40 / $2,00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 (Code)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262K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Small 3.2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$0,08 / $0,20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128K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NeMo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$0,02 / $0,03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Sehr 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131K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Footer"/>
          <p:cNvSpPr/>
          <p:nvPr/>
        </p:nvSpPr>
        <p:spPr>
          <a:xfrm>
            <a:off x="457200" y="6400000"/>
            <a:ext cx="11277600" cy="30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900" dirty="0">
                <a:solidFill>
                  <a:srgbClr val="9CA3AF"/>
                </a:solidFill>
                <a:latin typeface="Calibri"/>
                <a:cs typeface="Calibri"/>
              </a:rPr>
              <a:t>Preise: Input / Output pro 1M Token (USD). Quellen: Offizielle API-Preislisten der Anbieter, April/Mai 2026.</a:t>
            </a:r>
          </a:p>
        </p:txBody>
      </p:sp>
    </p:spTree>
    <p:extLst>
      <p:ext uri="{BB962C8B-B14F-4D97-AF65-F5344CB8AC3E}">
        <p14:creationId xmlns:p14="http://schemas.microsoft.com/office/powerpoint/2010/main" val="399999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FF2F55-2641-C810-C406-C76CC634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de-DE" sz="4000" dirty="0"/>
              <a:t>Empfehlung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708E88-9823-2F16-DCA4-31C29AB7F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de-DE" sz="2000" dirty="0"/>
              <a:t>Digitale Profis</a:t>
            </a:r>
          </a:p>
          <a:p>
            <a:r>
              <a:rPr lang="de-DE" sz="2000" dirty="0"/>
              <a:t>YouTube-Video: </a:t>
            </a:r>
          </a:p>
          <a:p>
            <a:r>
              <a:rPr lang="de-DE" sz="2000" dirty="0">
                <a:hlinkClick r:id="rId2"/>
              </a:rPr>
              <a:t>https://youtu.be/-jvwWKjjmK8?si=qtlN1zsGSjdcV2ci</a:t>
            </a:r>
            <a:r>
              <a:rPr lang="de-DE" sz="2000" dirty="0"/>
              <a:t> </a:t>
            </a:r>
          </a:p>
          <a:p>
            <a:r>
              <a:rPr lang="de-DE" sz="2000" dirty="0"/>
              <a:t>19.05.2026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E349B-52D6-A2A0-6E66-5A99BD84E6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56" r="17343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E1EA009-6DD2-FE14-93C6-4BC71C4813D9}"/>
              </a:ext>
            </a:extLst>
          </p:cNvPr>
          <p:cNvSpPr/>
          <p:nvPr/>
        </p:nvSpPr>
        <p:spPr>
          <a:xfrm>
            <a:off x="7170821" y="5451574"/>
            <a:ext cx="3801979" cy="904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Die nachfolgenden Slides stammen aus einem empfehlenswerten Video der Digitalen Profis</a:t>
            </a:r>
          </a:p>
        </p:txBody>
      </p:sp>
    </p:spTree>
    <p:extLst>
      <p:ext uri="{BB962C8B-B14F-4D97-AF65-F5344CB8AC3E}">
        <p14:creationId xmlns:p14="http://schemas.microsoft.com/office/powerpoint/2010/main" val="134313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981A36E-79C0-002A-F4C6-96CC15C58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"/>
          <a:stretch>
            <a:fillRect/>
          </a:stretch>
        </p:blipFill>
        <p:spPr>
          <a:xfrm>
            <a:off x="714893" y="0"/>
            <a:ext cx="10411911" cy="67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0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F146C81-D3B3-6992-20A5-3BD0F548C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56" y="0"/>
            <a:ext cx="10154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5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79A6CDB-E5F3-C7CA-B52B-2588662FD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4" y="-132756"/>
            <a:ext cx="10250905" cy="71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CCE6A23-B7E9-CDDE-6CE2-F74B316F0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11592"/>
          <a:stretch>
            <a:fillRect/>
          </a:stretch>
        </p:blipFill>
        <p:spPr>
          <a:xfrm>
            <a:off x="872738" y="308009"/>
            <a:ext cx="10446524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3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DD4EC9-CB50-CF79-C4F1-080244BEA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"/>
          <a:stretch>
            <a:fillRect/>
          </a:stretch>
        </p:blipFill>
        <p:spPr>
          <a:xfrm>
            <a:off x="760395" y="0"/>
            <a:ext cx="10250905" cy="68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0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CD2F1-5604-80BD-59E1-68F022FD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B6184C-5410-FFAF-01B2-F2047BDCB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AutoShape 2" descr="Decision matrix for AI tools">
            <a:extLst>
              <a:ext uri="{FF2B5EF4-FFF2-40B4-BE49-F238E27FC236}">
                <a16:creationId xmlns:a16="http://schemas.microsoft.com/office/drawing/2014/main" id="{C27D1E35-5E05-361A-97E6-A7B2A7F815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45F9C8-6737-2240-8060-08EC5F90F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4093C-02F0-FF9F-E810-8C9655C9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468E25-5A26-F81E-7509-ABE369ECD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C188E9-D414-46AD-5565-B9EBC692A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29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277600" cy="600000"/>
          </a:xfrm>
        </p:spPr>
        <p:txBody>
          <a:bodyPr anchor="ctr"/>
          <a:lstStyle/>
          <a:p>
            <a:pPr algn="l"/>
            <a:r>
              <a:rPr lang="de-DE" sz="2400" b="1" dirty="0">
                <a:solidFill>
                  <a:srgbClr val="1A3A5C"/>
                </a:solidFill>
                <a:latin typeface="Calibri"/>
                <a:cs typeface="Calibri"/>
              </a:rPr>
              <a:t>OpenAI – Modellportfolio</a:t>
            </a:r>
          </a:p>
        </p:txBody>
      </p:sp>
      <p:sp>
        <p:nvSpPr>
          <p:cNvPr id="3" name="Subtitle"/>
          <p:cNvSpPr/>
          <p:nvPr/>
        </p:nvSpPr>
        <p:spPr>
          <a:xfrm>
            <a:off x="457200" y="900000"/>
            <a:ext cx="11277600" cy="35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1200" dirty="0">
                <a:solidFill>
                  <a:srgbClr val="6B7280"/>
                </a:solidFill>
                <a:latin typeface="Calibri"/>
                <a:cs typeface="Calibri"/>
              </a:rPr>
              <a:t>Entscheidungsmatrix – Modellportfolio und Vergleichskriterien (Stand: Mai 2026)</a:t>
            </a:r>
          </a:p>
        </p:txBody>
      </p:sp>
      <p:graphicFrame>
        <p:nvGraphicFramePr>
          <p:cNvPr id="10" name="Tabelle 10"/>
          <p:cNvGraphicFramePr>
            <a:graphicFrameLocks noGrp="1"/>
          </p:cNvGraphicFramePr>
          <p:nvPr/>
        </p:nvGraphicFramePr>
        <p:xfrm>
          <a:off x="457200" y="1600000"/>
          <a:ext cx="11277600" cy="374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0000"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Preis ($/MTok)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Speed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Qualität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Multimodal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API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GPT-5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$1,25 / $10,00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128K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GPT-4.1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$2,00 / $8,00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PDF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GPT-4.1 Mini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$0,40 / $1,60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PDF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GPT-4.1 Nano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$0,10 / $0,40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Sehr 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o3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$2,00 / $8,00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Langsam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200K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o4-mini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$1,10 / $4,40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200K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GPT-5 Mini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$0,25 / $2,00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400K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Footer"/>
          <p:cNvSpPr/>
          <p:nvPr/>
        </p:nvSpPr>
        <p:spPr>
          <a:xfrm>
            <a:off x="457200" y="6400000"/>
            <a:ext cx="11277600" cy="30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900" dirty="0">
                <a:solidFill>
                  <a:srgbClr val="9CA3AF"/>
                </a:solidFill>
                <a:latin typeface="Calibri"/>
                <a:cs typeface="Calibri"/>
              </a:rPr>
              <a:t>Preise: Input / Output pro 1M Token (USD). Quellen: Offizielle API-Preislisten der Anbieter, April/Mai 2026.</a:t>
            </a:r>
          </a:p>
        </p:txBody>
      </p:sp>
    </p:spTree>
    <p:extLst>
      <p:ext uri="{BB962C8B-B14F-4D97-AF65-F5344CB8AC3E}">
        <p14:creationId xmlns:p14="http://schemas.microsoft.com/office/powerpoint/2010/main" val="111111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27AD5-2190-877B-28AD-BC7A628A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5A99CC-0276-063E-8F8E-FB3E89210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0A1947-B16D-7BE4-12EC-DFC30BE0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2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277600" cy="600000"/>
          </a:xfrm>
        </p:spPr>
        <p:txBody>
          <a:bodyPr anchor="ctr"/>
          <a:lstStyle/>
          <a:p>
            <a:pPr algn="l"/>
            <a:r>
              <a:rPr lang="de-DE" sz="2400" b="1" dirty="0">
                <a:solidFill>
                  <a:srgbClr val="1A3A5C"/>
                </a:solidFill>
                <a:latin typeface="Calibri"/>
                <a:cs typeface="Calibri"/>
              </a:rPr>
              <a:t>Google Gemini – Modellportfolio</a:t>
            </a:r>
          </a:p>
        </p:txBody>
      </p:sp>
      <p:sp>
        <p:nvSpPr>
          <p:cNvPr id="3" name="Subtitle"/>
          <p:cNvSpPr/>
          <p:nvPr/>
        </p:nvSpPr>
        <p:spPr>
          <a:xfrm>
            <a:off x="457200" y="900000"/>
            <a:ext cx="11277600" cy="35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1200" dirty="0">
                <a:solidFill>
                  <a:srgbClr val="6B7280"/>
                </a:solidFill>
                <a:latin typeface="Calibri"/>
                <a:cs typeface="Calibri"/>
              </a:rPr>
              <a:t>Entscheidungsmatrix – Modellportfolio und Vergleichskriterien (Stand: Mai 2026)</a:t>
            </a:r>
          </a:p>
        </p:txBody>
      </p:sp>
      <p:graphicFrame>
        <p:nvGraphicFramePr>
          <p:cNvPr id="10" name="Tabelle 10"/>
          <p:cNvGraphicFramePr>
            <a:graphicFrameLocks noGrp="1"/>
          </p:cNvGraphicFramePr>
          <p:nvPr/>
        </p:nvGraphicFramePr>
        <p:xfrm>
          <a:off x="457200" y="1600000"/>
          <a:ext cx="11277600" cy="374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0000"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Preis ($/MTok)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Speed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Qualität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Multimodal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API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Gemini 3.1 Pro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$2,00 / $12,00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Video, Audio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Preview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Gemini 2.5 Pro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$1,25 / $10,00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Video, Audio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Gemini 3.5 Flash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$1,50 / $9,00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Video, Audio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Gemini 3 Flash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$0,50 / $3,00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Video, Audio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Preview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Gemini 2.5 Flash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$0,30 / $2,50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Video, Audio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Gemini 2.0 Flash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$0,10 / $0,40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Sehr 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Video, Audio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Gemini 2.5 Flash Lite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$0,10 / $0,40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Sehr 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Bild, Video, Audio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Footer"/>
          <p:cNvSpPr/>
          <p:nvPr/>
        </p:nvSpPr>
        <p:spPr>
          <a:xfrm>
            <a:off x="457200" y="6400000"/>
            <a:ext cx="11277600" cy="30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900" dirty="0">
                <a:solidFill>
                  <a:srgbClr val="9CA3AF"/>
                </a:solidFill>
                <a:latin typeface="Calibri"/>
                <a:cs typeface="Calibri"/>
              </a:rPr>
              <a:t>Preise: Input / Output pro 1M Token (USD). Quellen: Offizielle API-Preislisten der Anbieter, April/Mai 2026.</a:t>
            </a:r>
          </a:p>
        </p:txBody>
      </p:sp>
    </p:spTree>
    <p:extLst>
      <p:ext uri="{BB962C8B-B14F-4D97-AF65-F5344CB8AC3E}">
        <p14:creationId xmlns:p14="http://schemas.microsoft.com/office/powerpoint/2010/main" val="222222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ED2528-8DDD-C23A-198F-62942D9B6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680CB1-E657-A153-1DCF-D507A59FF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61F27E-A043-8D84-1976-26A00D9C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277600" cy="600000"/>
          </a:xfrm>
        </p:spPr>
        <p:txBody>
          <a:bodyPr anchor="ctr"/>
          <a:lstStyle/>
          <a:p>
            <a:pPr algn="l"/>
            <a:r>
              <a:rPr lang="de-DE" sz="2400" b="1" dirty="0">
                <a:solidFill>
                  <a:srgbClr val="1A3A5C"/>
                </a:solidFill>
                <a:latin typeface="Calibri"/>
                <a:cs typeface="Calibri"/>
              </a:rPr>
              <a:t>Anthropic Claude – Modellportfolio</a:t>
            </a:r>
          </a:p>
        </p:txBody>
      </p:sp>
      <p:sp>
        <p:nvSpPr>
          <p:cNvPr id="3" name="Subtitle"/>
          <p:cNvSpPr/>
          <p:nvPr/>
        </p:nvSpPr>
        <p:spPr>
          <a:xfrm>
            <a:off x="457200" y="900000"/>
            <a:ext cx="11277600" cy="35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1200" dirty="0">
                <a:solidFill>
                  <a:srgbClr val="6B7280"/>
                </a:solidFill>
                <a:latin typeface="Calibri"/>
                <a:cs typeface="Calibri"/>
              </a:rPr>
              <a:t>Entscheidungsmatrix – Modellportfolio und Vergleichskriterien (Stand: Mai 2026)</a:t>
            </a:r>
          </a:p>
        </p:txBody>
      </p:sp>
      <p:graphicFrame>
        <p:nvGraphicFramePr>
          <p:cNvPr id="10" name="Tabelle 10"/>
          <p:cNvGraphicFramePr>
            <a:graphicFrameLocks noGrp="1"/>
          </p:cNvGraphicFramePr>
          <p:nvPr/>
        </p:nvGraphicFramePr>
        <p:xfrm>
          <a:off x="457200" y="1600000"/>
          <a:ext cx="11277600" cy="374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0000"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Modell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Preis ($/MTok)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Speed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Qualität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Kontext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Multimodal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API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2D5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Opus 4.7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$5,00 / $25,00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Langsam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Opus 4.6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$5,00 / $25,00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Langsam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Sonnet 4.6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$3,00 / $15,00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Sonnet 4.5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$3,00 / $15,00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Mittel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Haiku 4.5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$1,00 / $5,00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Sehr 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200K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✓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Opus 4.5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$5,00 / $25,00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Langsam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200K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Legacy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EDF2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Haiku 3.5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$0,80 / $4,00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Sehr schnell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★★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200K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Text, Bild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Legacy</a:t>
                      </a:r>
                    </a:p>
                  </a:txBody>
                  <a:tcPr marL="72000" marR="72000" marT="36000" marB="36000">
                    <a:lnL w="6350">
                      <a:solidFill>
                        <a:srgbClr val="D0D5DD"/>
                      </a:solidFill>
                    </a:lnL>
                    <a:lnR w="6350">
                      <a:solidFill>
                        <a:srgbClr val="D0D5DD"/>
                      </a:solidFill>
                    </a:lnR>
                    <a:lnT w="6350">
                      <a:solidFill>
                        <a:srgbClr val="D0D5DD"/>
                      </a:solidFill>
                    </a:lnT>
                    <a:lnB w="6350">
                      <a:solidFill>
                        <a:srgbClr val="D0D5D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Footer"/>
          <p:cNvSpPr/>
          <p:nvPr/>
        </p:nvSpPr>
        <p:spPr>
          <a:xfrm>
            <a:off x="457200" y="6400000"/>
            <a:ext cx="11277600" cy="300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de-DE" sz="900" dirty="0">
                <a:solidFill>
                  <a:srgbClr val="9CA3AF"/>
                </a:solidFill>
                <a:latin typeface="Calibri"/>
                <a:cs typeface="Calibri"/>
              </a:rPr>
              <a:t>Preise: Input / Output pro 1M Token (USD). Quellen: Offizielle API-Preislisten der Anbieter, April/Mai 2026.</a:t>
            </a:r>
          </a:p>
        </p:txBody>
      </p:sp>
    </p:spTree>
    <p:extLst>
      <p:ext uri="{BB962C8B-B14F-4D97-AF65-F5344CB8AC3E}">
        <p14:creationId xmlns:p14="http://schemas.microsoft.com/office/powerpoint/2010/main" val="333333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1AB69-9446-34D5-F135-DA0C8D0E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E87FF0-8FDB-470C-709E-3EF46725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727665-0880-1EE3-F4DC-A05801318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4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Microsoft Office PowerPoint</Application>
  <PresentationFormat>Breitbild</PresentationFormat>
  <Paragraphs>252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</vt:lpstr>
      <vt:lpstr>Entscheidungsmatrix KI-Tools</vt:lpstr>
      <vt:lpstr>PowerPoint-Präsentation</vt:lpstr>
      <vt:lpstr>PowerPoint-Präsentation</vt:lpstr>
      <vt:lpstr>OpenAI – Modellportfolio</vt:lpstr>
      <vt:lpstr>PowerPoint-Präsentation</vt:lpstr>
      <vt:lpstr>Google Gemini – Modellportfolio</vt:lpstr>
      <vt:lpstr>PowerPoint-Präsentation</vt:lpstr>
      <vt:lpstr>Anthropic Claude – Modellportfolio</vt:lpstr>
      <vt:lpstr>PowerPoint-Präsentation</vt:lpstr>
      <vt:lpstr>Mistral / Le Chat – Modellportfolio</vt:lpstr>
      <vt:lpstr>Empfehlung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Bernhard Siegfried Laukamp</dc:creator>
  <cp:lastModifiedBy>Bernhard Siegfried Laukamp</cp:lastModifiedBy>
  <cp:revision>7</cp:revision>
  <dcterms:created xsi:type="dcterms:W3CDTF">2026-05-21T14:51:47Z</dcterms:created>
  <dcterms:modified xsi:type="dcterms:W3CDTF">2026-05-25T08:25:55Z</dcterms:modified>
</cp:coreProperties>
</file>